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310" r:id="rId3"/>
    <p:sldId id="257" r:id="rId4"/>
    <p:sldId id="262" r:id="rId5"/>
    <p:sldId id="263" r:id="rId6"/>
    <p:sldId id="264" r:id="rId7"/>
    <p:sldId id="265" r:id="rId8"/>
    <p:sldId id="312" r:id="rId9"/>
    <p:sldId id="266" r:id="rId10"/>
    <p:sldId id="311" r:id="rId11"/>
    <p:sldId id="267" r:id="rId12"/>
    <p:sldId id="268" r:id="rId13"/>
    <p:sldId id="269" r:id="rId14"/>
    <p:sldId id="270" r:id="rId15"/>
    <p:sldId id="271" r:id="rId16"/>
    <p:sldId id="273" r:id="rId17"/>
    <p:sldId id="274" r:id="rId18"/>
    <p:sldId id="275" r:id="rId19"/>
    <p:sldId id="276" r:id="rId20"/>
    <p:sldId id="272" r:id="rId21"/>
    <p:sldId id="277" r:id="rId22"/>
    <p:sldId id="278" r:id="rId23"/>
    <p:sldId id="279" r:id="rId24"/>
    <p:sldId id="280" r:id="rId25"/>
    <p:sldId id="281" r:id="rId26"/>
    <p:sldId id="282" r:id="rId27"/>
    <p:sldId id="283" r:id="rId28"/>
    <p:sldId id="284" r:id="rId29"/>
    <p:sldId id="285" r:id="rId30"/>
    <p:sldId id="286" r:id="rId31"/>
    <p:sldId id="287" r:id="rId32"/>
    <p:sldId id="314" r:id="rId33"/>
    <p:sldId id="308" r:id="rId34"/>
    <p:sldId id="289" r:id="rId35"/>
    <p:sldId id="288" r:id="rId36"/>
    <p:sldId id="290" r:id="rId37"/>
    <p:sldId id="292" r:id="rId38"/>
    <p:sldId id="294" r:id="rId39"/>
    <p:sldId id="293"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3F4C6-378B-DA4D-BE69-2BB894C403C9}" v="52" dt="2023-01-16T16:52:18.519"/>
    <p1510:client id="{1B3F420E-7900-CBDB-7497-34EAE60DED5A}" v="4" dt="2023-01-16T05:57:46.128"/>
    <p1510:client id="{2C8EA31D-81CF-F872-E497-B765559F16ED}" v="18" dt="2023-01-17T17:29:26.913"/>
    <p1510:client id="{33797EF4-8BC5-F48E-AE2A-26CC49D1F282}" v="7" dt="2023-01-17T09:51:26.231"/>
    <p1510:client id="{41CE4E6F-2E98-6249-7EA5-329EF221CF1A}" v="267" dt="2023-01-18T05:40:31.063"/>
    <p1510:client id="{56BECC5B-1E04-726E-B492-061907EBAADB}" v="27" dt="2023-01-17T16:13:14.149"/>
    <p1510:client id="{5877918B-DEC8-EB1C-60A7-5978C706289E}" v="15" dt="2023-01-17T17:27:29.521"/>
    <p1510:client id="{58945138-DB00-4E8B-B90E-861597F490B1}" v="44" dt="2023-01-16T04:57:07.949"/>
    <p1510:client id="{59FA520D-9DB3-F2FC-9419-40875EE301E2}" v="247" dt="2023-01-17T13:50:15.115"/>
    <p1510:client id="{63CC95C0-10E1-8584-441F-5DFB253E0A11}" v="2268" dt="2023-01-17T07:52:18.896"/>
    <p1510:client id="{791FAE88-F074-AACE-7A2A-F6A5DBC95AA8}" v="102" dt="2023-01-17T16:49:36.265"/>
    <p1510:client id="{7B355605-B370-51A0-ADD5-4E9B88F18C4E}" v="145" dt="2023-01-17T16:56:15.488"/>
    <p1510:client id="{87D550C0-CA50-C24B-E0DA-D5705B652740}" v="9" dt="2023-01-18T02:28:46.059"/>
    <p1510:client id="{9D350ED2-CCA3-EC1E-B2D7-4DE9671E3422}" v="1" dt="2023-01-17T14:42:53.441"/>
    <p1510:client id="{A2D8327B-D8E4-9EF2-B029-DA5B19FEEF95}" v="425" dt="2023-01-17T10:42:00.077"/>
    <p1510:client id="{B163A3B8-6F9E-C874-B394-83F7B01B8B47}" v="258" dt="2023-01-17T18:39:10.691"/>
    <p1510:client id="{BD716CC0-B988-CE4C-CF7E-7BC91D347206}" v="3" dt="2023-01-18T03:39:58.188"/>
    <p1510:client id="{BFE64016-CF71-6F8C-8B5D-52EB927A65DB}" v="38" dt="2023-01-17T18:44:00.469"/>
    <p1510:client id="{DD7EA445-391F-5E1D-2AEC-63743269444E}" v="103" dt="2023-01-17T17:44:13.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4.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0.svg"/></Relationships>
</file>

<file path=ppt/diagrams/_rels/data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4.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4091EC-3F1F-40CB-9718-B8229A29E511}"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C997DDAA-E639-43B2-8FBC-655D13399780}">
      <dgm:prSet/>
      <dgm:spPr/>
      <dgm:t>
        <a:bodyPr/>
        <a:lstStyle/>
        <a:p>
          <a:r>
            <a:rPr lang="en-GB"/>
            <a:t>Handling Dangling Nodes:</a:t>
          </a:r>
          <a:endParaRPr lang="en-US"/>
        </a:p>
      </dgm:t>
    </dgm:pt>
    <dgm:pt modelId="{971AF87C-DEBF-499F-B21F-08514A715E1C}" type="parTrans" cxnId="{FE0AA106-54B7-4B29-A354-3EFCE1D6512A}">
      <dgm:prSet/>
      <dgm:spPr/>
      <dgm:t>
        <a:bodyPr/>
        <a:lstStyle/>
        <a:p>
          <a:endParaRPr lang="en-US"/>
        </a:p>
      </dgm:t>
    </dgm:pt>
    <dgm:pt modelId="{DC1DB51B-9467-41BA-97F0-B0F1890AFE83}" type="sibTrans" cxnId="{FE0AA106-54B7-4B29-A354-3EFCE1D6512A}">
      <dgm:prSet phldrT="1" phldr="0"/>
      <dgm:spPr/>
      <dgm:t>
        <a:bodyPr/>
        <a:lstStyle/>
        <a:p>
          <a:r>
            <a:rPr lang="en-US"/>
            <a:t>1</a:t>
          </a:r>
        </a:p>
      </dgm:t>
    </dgm:pt>
    <dgm:pt modelId="{3E8865FD-A0D5-4895-B016-F5FF1D89B7A8}">
      <dgm:prSet/>
      <dgm:spPr/>
      <dgm:t>
        <a:bodyPr/>
        <a:lstStyle/>
        <a:p>
          <a:r>
            <a:rPr lang="en-GB"/>
            <a:t>Using Teleportation</a:t>
          </a:r>
          <a:endParaRPr lang="en-US"/>
        </a:p>
      </dgm:t>
    </dgm:pt>
    <dgm:pt modelId="{19B87F5C-3999-4E9B-9622-6C3F03128179}" type="parTrans" cxnId="{B2B07156-4F53-4567-A1B1-349AB9BA2C59}">
      <dgm:prSet/>
      <dgm:spPr/>
      <dgm:t>
        <a:bodyPr/>
        <a:lstStyle/>
        <a:p>
          <a:endParaRPr lang="en-US"/>
        </a:p>
      </dgm:t>
    </dgm:pt>
    <dgm:pt modelId="{56E229EB-4843-4EB6-91FE-0CF55D291243}" type="sibTrans" cxnId="{B2B07156-4F53-4567-A1B1-349AB9BA2C59}">
      <dgm:prSet/>
      <dgm:spPr/>
      <dgm:t>
        <a:bodyPr/>
        <a:lstStyle/>
        <a:p>
          <a:endParaRPr lang="en-US"/>
        </a:p>
      </dgm:t>
    </dgm:pt>
    <dgm:pt modelId="{76779E05-E715-4387-A458-705F99DA6363}">
      <dgm:prSet/>
      <dgm:spPr/>
      <dgm:t>
        <a:bodyPr/>
        <a:lstStyle/>
        <a:p>
          <a:r>
            <a:rPr lang="en-GB"/>
            <a:t>Using Personalisation Vector</a:t>
          </a:r>
          <a:endParaRPr lang="en-US"/>
        </a:p>
      </dgm:t>
    </dgm:pt>
    <dgm:pt modelId="{2F6D2012-41CF-4087-8FC7-BB6E63999633}" type="parTrans" cxnId="{28CF7EC8-45C9-49F9-B4DB-D18A5B1002BD}">
      <dgm:prSet/>
      <dgm:spPr/>
      <dgm:t>
        <a:bodyPr/>
        <a:lstStyle/>
        <a:p>
          <a:endParaRPr lang="en-US"/>
        </a:p>
      </dgm:t>
    </dgm:pt>
    <dgm:pt modelId="{6E0D9C80-691E-4BC7-A99C-3723F5728FE1}" type="sibTrans" cxnId="{28CF7EC8-45C9-49F9-B4DB-D18A5B1002BD}">
      <dgm:prSet/>
      <dgm:spPr/>
      <dgm:t>
        <a:bodyPr/>
        <a:lstStyle/>
        <a:p>
          <a:endParaRPr lang="en-US"/>
        </a:p>
      </dgm:t>
    </dgm:pt>
    <dgm:pt modelId="{D8D48D90-3724-481A-82D8-0168F05DE2DF}">
      <dgm:prSet/>
      <dgm:spPr/>
      <dgm:t>
        <a:bodyPr/>
        <a:lstStyle/>
        <a:p>
          <a:r>
            <a:rPr lang="en-GB"/>
            <a:t>Dangling Node Transition</a:t>
          </a:r>
          <a:endParaRPr lang="en-US"/>
        </a:p>
      </dgm:t>
    </dgm:pt>
    <dgm:pt modelId="{AAC0AB8F-AC0A-4FC7-943A-0D1A8BE6A740}" type="parTrans" cxnId="{A54A70C2-E549-47EA-9ADE-EE2D241E34B0}">
      <dgm:prSet/>
      <dgm:spPr/>
      <dgm:t>
        <a:bodyPr/>
        <a:lstStyle/>
        <a:p>
          <a:endParaRPr lang="en-US"/>
        </a:p>
      </dgm:t>
    </dgm:pt>
    <dgm:pt modelId="{8E857076-2CB8-4759-8F51-0106DAE49006}" type="sibTrans" cxnId="{A54A70C2-E549-47EA-9ADE-EE2D241E34B0}">
      <dgm:prSet/>
      <dgm:spPr/>
      <dgm:t>
        <a:bodyPr/>
        <a:lstStyle/>
        <a:p>
          <a:endParaRPr lang="en-US"/>
        </a:p>
      </dgm:t>
    </dgm:pt>
    <dgm:pt modelId="{2B38CA18-FEF4-45E7-9394-017F19FA5F76}">
      <dgm:prSet/>
      <dgm:spPr/>
      <dgm:t>
        <a:bodyPr/>
        <a:lstStyle/>
        <a:p>
          <a:r>
            <a:rPr lang="en-GB"/>
            <a:t>Dangling node mass redistribution</a:t>
          </a:r>
          <a:endParaRPr lang="en-US"/>
        </a:p>
      </dgm:t>
    </dgm:pt>
    <dgm:pt modelId="{B8597C6C-0718-408E-A937-0CEBE04CEC2F}" type="parTrans" cxnId="{B036CF57-E2F9-4A58-A091-CC9A5D38EF83}">
      <dgm:prSet/>
      <dgm:spPr/>
      <dgm:t>
        <a:bodyPr/>
        <a:lstStyle/>
        <a:p>
          <a:endParaRPr lang="en-US"/>
        </a:p>
      </dgm:t>
    </dgm:pt>
    <dgm:pt modelId="{903B16DB-68C0-4F58-854E-9158355FB723}" type="sibTrans" cxnId="{B036CF57-E2F9-4A58-A091-CC9A5D38EF83}">
      <dgm:prSet/>
      <dgm:spPr/>
      <dgm:t>
        <a:bodyPr/>
        <a:lstStyle/>
        <a:p>
          <a:endParaRPr lang="en-US"/>
        </a:p>
      </dgm:t>
    </dgm:pt>
    <dgm:pt modelId="{15F49AE7-7E54-4EC6-B1CE-67CD9064FD51}">
      <dgm:prSet/>
      <dgm:spPr/>
      <dgm:t>
        <a:bodyPr/>
        <a:lstStyle/>
        <a:p>
          <a:r>
            <a:rPr lang="en-GB"/>
            <a:t>Handling Convergence Issues:</a:t>
          </a:r>
          <a:endParaRPr lang="en-US"/>
        </a:p>
      </dgm:t>
    </dgm:pt>
    <dgm:pt modelId="{22427F84-3D58-423D-9C42-AC85C9020FA0}" type="parTrans" cxnId="{D071A235-8C5F-4737-8AF3-C0BBAB6743B9}">
      <dgm:prSet/>
      <dgm:spPr/>
      <dgm:t>
        <a:bodyPr/>
        <a:lstStyle/>
        <a:p>
          <a:endParaRPr lang="en-US"/>
        </a:p>
      </dgm:t>
    </dgm:pt>
    <dgm:pt modelId="{56FC543E-C1D3-46BE-AE72-DF22DFE514B4}" type="sibTrans" cxnId="{D071A235-8C5F-4737-8AF3-C0BBAB6743B9}">
      <dgm:prSet phldrT="2" phldr="0"/>
      <dgm:spPr/>
      <dgm:t>
        <a:bodyPr/>
        <a:lstStyle/>
        <a:p>
          <a:r>
            <a:rPr lang="en-US"/>
            <a:t>2</a:t>
          </a:r>
        </a:p>
      </dgm:t>
    </dgm:pt>
    <dgm:pt modelId="{F0A7ADB6-6028-424E-9E81-66246B5F45A6}">
      <dgm:prSet/>
      <dgm:spPr/>
      <dgm:t>
        <a:bodyPr/>
        <a:lstStyle/>
        <a:p>
          <a:r>
            <a:rPr lang="en-GB"/>
            <a:t>Using Damping Factor</a:t>
          </a:r>
          <a:endParaRPr lang="en-US"/>
        </a:p>
      </dgm:t>
    </dgm:pt>
    <dgm:pt modelId="{7C2ED0D9-E526-485D-8733-F1064531BD84}" type="parTrans" cxnId="{43A86F13-6B75-4547-B958-F349D040C619}">
      <dgm:prSet/>
      <dgm:spPr/>
      <dgm:t>
        <a:bodyPr/>
        <a:lstStyle/>
        <a:p>
          <a:endParaRPr lang="en-US"/>
        </a:p>
      </dgm:t>
    </dgm:pt>
    <dgm:pt modelId="{79E4504F-C81B-4794-8495-1D2FDD35647C}" type="sibTrans" cxnId="{43A86F13-6B75-4547-B958-F349D040C619}">
      <dgm:prSet/>
      <dgm:spPr/>
      <dgm:t>
        <a:bodyPr/>
        <a:lstStyle/>
        <a:p>
          <a:endParaRPr lang="en-US"/>
        </a:p>
      </dgm:t>
    </dgm:pt>
    <dgm:pt modelId="{A3825972-82F7-4495-A879-0D9E73652C8C}">
      <dgm:prSet/>
      <dgm:spPr/>
      <dgm:t>
        <a:bodyPr/>
        <a:lstStyle/>
        <a:p>
          <a:r>
            <a:rPr lang="en-GB"/>
            <a:t>Increasing iterations</a:t>
          </a:r>
          <a:endParaRPr lang="en-US"/>
        </a:p>
      </dgm:t>
    </dgm:pt>
    <dgm:pt modelId="{E8957FE9-1E3F-4411-9B95-BB472C303F33}" type="parTrans" cxnId="{8241D3EA-6D63-49FC-A6F6-E2ACD95F5DBE}">
      <dgm:prSet/>
      <dgm:spPr/>
      <dgm:t>
        <a:bodyPr/>
        <a:lstStyle/>
        <a:p>
          <a:endParaRPr lang="en-US"/>
        </a:p>
      </dgm:t>
    </dgm:pt>
    <dgm:pt modelId="{CE8219C0-E58A-4631-9D1D-7042895DB697}" type="sibTrans" cxnId="{8241D3EA-6D63-49FC-A6F6-E2ACD95F5DBE}">
      <dgm:prSet/>
      <dgm:spPr/>
      <dgm:t>
        <a:bodyPr/>
        <a:lstStyle/>
        <a:p>
          <a:endParaRPr lang="en-US"/>
        </a:p>
      </dgm:t>
    </dgm:pt>
    <dgm:pt modelId="{1DE9FCD4-68B7-4983-BE11-581A1DCE3D0B}">
      <dgm:prSet/>
      <dgm:spPr/>
      <dgm:t>
        <a:bodyPr/>
        <a:lstStyle/>
        <a:p>
          <a:r>
            <a:rPr lang="en-GB"/>
            <a:t>Using a stopping criterion</a:t>
          </a:r>
          <a:endParaRPr lang="en-US"/>
        </a:p>
      </dgm:t>
    </dgm:pt>
    <dgm:pt modelId="{71728B16-2D66-40D3-A1E9-C7BB3A995C11}" type="parTrans" cxnId="{A96E9F4D-0F79-4A82-BCFA-0D73B38C569F}">
      <dgm:prSet/>
      <dgm:spPr/>
      <dgm:t>
        <a:bodyPr/>
        <a:lstStyle/>
        <a:p>
          <a:endParaRPr lang="en-US"/>
        </a:p>
      </dgm:t>
    </dgm:pt>
    <dgm:pt modelId="{60945173-1AD9-41DA-8897-C6AADC517571}" type="sibTrans" cxnId="{A96E9F4D-0F79-4A82-BCFA-0D73B38C569F}">
      <dgm:prSet/>
      <dgm:spPr/>
      <dgm:t>
        <a:bodyPr/>
        <a:lstStyle/>
        <a:p>
          <a:endParaRPr lang="en-US"/>
        </a:p>
      </dgm:t>
    </dgm:pt>
    <dgm:pt modelId="{B2A37D45-C8E5-4E69-B707-DA9B33D53C8F}">
      <dgm:prSet/>
      <dgm:spPr/>
      <dgm:t>
        <a:bodyPr/>
        <a:lstStyle/>
        <a:p>
          <a:r>
            <a:rPr lang="en-GB"/>
            <a:t>Dealing with disconnected components</a:t>
          </a:r>
          <a:endParaRPr lang="en-US"/>
        </a:p>
      </dgm:t>
    </dgm:pt>
    <dgm:pt modelId="{0ABAA16C-37F2-4980-8F28-CB345D0BEB33}" type="parTrans" cxnId="{00A02F50-FEAB-44EB-AF49-136382DA34E0}">
      <dgm:prSet/>
      <dgm:spPr/>
      <dgm:t>
        <a:bodyPr/>
        <a:lstStyle/>
        <a:p>
          <a:endParaRPr lang="en-US"/>
        </a:p>
      </dgm:t>
    </dgm:pt>
    <dgm:pt modelId="{482A6557-1D67-44D0-BFD6-7919897580A5}" type="sibTrans" cxnId="{00A02F50-FEAB-44EB-AF49-136382DA34E0}">
      <dgm:prSet phldrT="3" phldr="0"/>
      <dgm:spPr/>
      <dgm:t>
        <a:bodyPr/>
        <a:lstStyle/>
        <a:p>
          <a:r>
            <a:rPr lang="en-US"/>
            <a:t>3</a:t>
          </a:r>
        </a:p>
      </dgm:t>
    </dgm:pt>
    <dgm:pt modelId="{2372C045-7519-4782-8EDC-D954E7C9B55D}">
      <dgm:prSet/>
      <dgm:spPr/>
      <dgm:t>
        <a:bodyPr/>
        <a:lstStyle/>
        <a:p>
          <a:r>
            <a:rPr lang="en-GB"/>
            <a:t>Handling "Teleportation" or "Random Jumps"</a:t>
          </a:r>
          <a:endParaRPr lang="en-US"/>
        </a:p>
      </dgm:t>
    </dgm:pt>
    <dgm:pt modelId="{DB02B11D-6565-4885-AF4C-20D84FF0B2B5}" type="parTrans" cxnId="{2459DE93-A18C-4FE4-B21C-10F562BEB19C}">
      <dgm:prSet/>
      <dgm:spPr/>
      <dgm:t>
        <a:bodyPr/>
        <a:lstStyle/>
        <a:p>
          <a:endParaRPr lang="en-US"/>
        </a:p>
      </dgm:t>
    </dgm:pt>
    <dgm:pt modelId="{8DF37208-C5B3-4CFE-A1B3-04F6D3E274E0}" type="sibTrans" cxnId="{2459DE93-A18C-4FE4-B21C-10F562BEB19C}">
      <dgm:prSet phldrT="4" phldr="0"/>
      <dgm:spPr/>
      <dgm:t>
        <a:bodyPr/>
        <a:lstStyle/>
        <a:p>
          <a:r>
            <a:rPr lang="en-US"/>
            <a:t>4</a:t>
          </a:r>
        </a:p>
      </dgm:t>
    </dgm:pt>
    <dgm:pt modelId="{75798D0F-F681-4CE4-B32B-57D10EE9B63A}" type="pres">
      <dgm:prSet presAssocID="{7F4091EC-3F1F-40CB-9718-B8229A29E511}" presName="Name0" presStyleCnt="0">
        <dgm:presLayoutVars>
          <dgm:animLvl val="lvl"/>
          <dgm:resizeHandles val="exact"/>
        </dgm:presLayoutVars>
      </dgm:prSet>
      <dgm:spPr/>
    </dgm:pt>
    <dgm:pt modelId="{BEE5C226-4F1C-45E8-875F-083AE6A4962C}" type="pres">
      <dgm:prSet presAssocID="{C997DDAA-E639-43B2-8FBC-655D13399780}" presName="compositeNode" presStyleCnt="0">
        <dgm:presLayoutVars>
          <dgm:bulletEnabled val="1"/>
        </dgm:presLayoutVars>
      </dgm:prSet>
      <dgm:spPr/>
    </dgm:pt>
    <dgm:pt modelId="{DD7764E2-BDA8-47AE-B0B8-CE6FE9B15F51}" type="pres">
      <dgm:prSet presAssocID="{C997DDAA-E639-43B2-8FBC-655D13399780}" presName="bgRect" presStyleLbl="bgAccFollowNode1" presStyleIdx="0" presStyleCnt="4"/>
      <dgm:spPr/>
    </dgm:pt>
    <dgm:pt modelId="{B17669B2-785E-4039-A0C9-4AC2CC35DE9C}" type="pres">
      <dgm:prSet presAssocID="{DC1DB51B-9467-41BA-97F0-B0F1890AFE83}" presName="sibTransNodeCircle" presStyleLbl="alignNode1" presStyleIdx="0" presStyleCnt="8">
        <dgm:presLayoutVars>
          <dgm:chMax val="0"/>
          <dgm:bulletEnabled/>
        </dgm:presLayoutVars>
      </dgm:prSet>
      <dgm:spPr/>
    </dgm:pt>
    <dgm:pt modelId="{7A374279-E045-4B92-8149-685A6042E139}" type="pres">
      <dgm:prSet presAssocID="{C997DDAA-E639-43B2-8FBC-655D13399780}" presName="bottomLine" presStyleLbl="alignNode1" presStyleIdx="1" presStyleCnt="8">
        <dgm:presLayoutVars/>
      </dgm:prSet>
      <dgm:spPr/>
    </dgm:pt>
    <dgm:pt modelId="{7DE81993-74E9-4675-82F5-D79B230B018B}" type="pres">
      <dgm:prSet presAssocID="{C997DDAA-E639-43B2-8FBC-655D13399780}" presName="nodeText" presStyleLbl="bgAccFollowNode1" presStyleIdx="0" presStyleCnt="4">
        <dgm:presLayoutVars>
          <dgm:bulletEnabled val="1"/>
        </dgm:presLayoutVars>
      </dgm:prSet>
      <dgm:spPr/>
    </dgm:pt>
    <dgm:pt modelId="{52ECF5F2-CECA-4C05-8987-8C7EDA9CD110}" type="pres">
      <dgm:prSet presAssocID="{DC1DB51B-9467-41BA-97F0-B0F1890AFE83}" presName="sibTrans" presStyleCnt="0"/>
      <dgm:spPr/>
    </dgm:pt>
    <dgm:pt modelId="{EFE63C82-9776-45F5-8CD9-E0ACAA553C39}" type="pres">
      <dgm:prSet presAssocID="{15F49AE7-7E54-4EC6-B1CE-67CD9064FD51}" presName="compositeNode" presStyleCnt="0">
        <dgm:presLayoutVars>
          <dgm:bulletEnabled val="1"/>
        </dgm:presLayoutVars>
      </dgm:prSet>
      <dgm:spPr/>
    </dgm:pt>
    <dgm:pt modelId="{169A178A-4512-4FCA-B843-75FF3E123414}" type="pres">
      <dgm:prSet presAssocID="{15F49AE7-7E54-4EC6-B1CE-67CD9064FD51}" presName="bgRect" presStyleLbl="bgAccFollowNode1" presStyleIdx="1" presStyleCnt="4"/>
      <dgm:spPr/>
    </dgm:pt>
    <dgm:pt modelId="{3117D296-FEF0-4D0D-9A39-97B36B7BE11D}" type="pres">
      <dgm:prSet presAssocID="{56FC543E-C1D3-46BE-AE72-DF22DFE514B4}" presName="sibTransNodeCircle" presStyleLbl="alignNode1" presStyleIdx="2" presStyleCnt="8">
        <dgm:presLayoutVars>
          <dgm:chMax val="0"/>
          <dgm:bulletEnabled/>
        </dgm:presLayoutVars>
      </dgm:prSet>
      <dgm:spPr/>
    </dgm:pt>
    <dgm:pt modelId="{772A110D-A7F8-43C9-8907-99128E39E703}" type="pres">
      <dgm:prSet presAssocID="{15F49AE7-7E54-4EC6-B1CE-67CD9064FD51}" presName="bottomLine" presStyleLbl="alignNode1" presStyleIdx="3" presStyleCnt="8">
        <dgm:presLayoutVars/>
      </dgm:prSet>
      <dgm:spPr/>
    </dgm:pt>
    <dgm:pt modelId="{8B53238C-6B9D-43D5-9BB4-EA17EC2487D3}" type="pres">
      <dgm:prSet presAssocID="{15F49AE7-7E54-4EC6-B1CE-67CD9064FD51}" presName="nodeText" presStyleLbl="bgAccFollowNode1" presStyleIdx="1" presStyleCnt="4">
        <dgm:presLayoutVars>
          <dgm:bulletEnabled val="1"/>
        </dgm:presLayoutVars>
      </dgm:prSet>
      <dgm:spPr/>
    </dgm:pt>
    <dgm:pt modelId="{D297931C-107B-4666-B4BE-BD0BAD76AAF9}" type="pres">
      <dgm:prSet presAssocID="{56FC543E-C1D3-46BE-AE72-DF22DFE514B4}" presName="sibTrans" presStyleCnt="0"/>
      <dgm:spPr/>
    </dgm:pt>
    <dgm:pt modelId="{B38EA9AF-757D-4864-9CA2-F2EFAB80E788}" type="pres">
      <dgm:prSet presAssocID="{B2A37D45-C8E5-4E69-B707-DA9B33D53C8F}" presName="compositeNode" presStyleCnt="0">
        <dgm:presLayoutVars>
          <dgm:bulletEnabled val="1"/>
        </dgm:presLayoutVars>
      </dgm:prSet>
      <dgm:spPr/>
    </dgm:pt>
    <dgm:pt modelId="{3B45A1FF-A46E-4FF5-86C7-98B9431F0965}" type="pres">
      <dgm:prSet presAssocID="{B2A37D45-C8E5-4E69-B707-DA9B33D53C8F}" presName="bgRect" presStyleLbl="bgAccFollowNode1" presStyleIdx="2" presStyleCnt="4"/>
      <dgm:spPr/>
    </dgm:pt>
    <dgm:pt modelId="{A7ED8EAC-3B9E-45F1-8DC3-00F013BA0EE5}" type="pres">
      <dgm:prSet presAssocID="{482A6557-1D67-44D0-BFD6-7919897580A5}" presName="sibTransNodeCircle" presStyleLbl="alignNode1" presStyleIdx="4" presStyleCnt="8">
        <dgm:presLayoutVars>
          <dgm:chMax val="0"/>
          <dgm:bulletEnabled/>
        </dgm:presLayoutVars>
      </dgm:prSet>
      <dgm:spPr/>
    </dgm:pt>
    <dgm:pt modelId="{8CE4D1CF-506E-4AD7-810C-3E107798FC48}" type="pres">
      <dgm:prSet presAssocID="{B2A37D45-C8E5-4E69-B707-DA9B33D53C8F}" presName="bottomLine" presStyleLbl="alignNode1" presStyleIdx="5" presStyleCnt="8">
        <dgm:presLayoutVars/>
      </dgm:prSet>
      <dgm:spPr/>
    </dgm:pt>
    <dgm:pt modelId="{5E4AA53B-7476-4D07-84DC-7A1844FD9658}" type="pres">
      <dgm:prSet presAssocID="{B2A37D45-C8E5-4E69-B707-DA9B33D53C8F}" presName="nodeText" presStyleLbl="bgAccFollowNode1" presStyleIdx="2" presStyleCnt="4">
        <dgm:presLayoutVars>
          <dgm:bulletEnabled val="1"/>
        </dgm:presLayoutVars>
      </dgm:prSet>
      <dgm:spPr/>
    </dgm:pt>
    <dgm:pt modelId="{85860F9F-0AE0-4121-B468-FFF7B6A17504}" type="pres">
      <dgm:prSet presAssocID="{482A6557-1D67-44D0-BFD6-7919897580A5}" presName="sibTrans" presStyleCnt="0"/>
      <dgm:spPr/>
    </dgm:pt>
    <dgm:pt modelId="{04AA6ECF-1C8C-4852-A5F2-4730CCB6A8B2}" type="pres">
      <dgm:prSet presAssocID="{2372C045-7519-4782-8EDC-D954E7C9B55D}" presName="compositeNode" presStyleCnt="0">
        <dgm:presLayoutVars>
          <dgm:bulletEnabled val="1"/>
        </dgm:presLayoutVars>
      </dgm:prSet>
      <dgm:spPr/>
    </dgm:pt>
    <dgm:pt modelId="{CF0436FB-01AF-4630-B9E0-0990CD2998C5}" type="pres">
      <dgm:prSet presAssocID="{2372C045-7519-4782-8EDC-D954E7C9B55D}" presName="bgRect" presStyleLbl="bgAccFollowNode1" presStyleIdx="3" presStyleCnt="4"/>
      <dgm:spPr/>
    </dgm:pt>
    <dgm:pt modelId="{867D9348-35B6-4D32-8C16-852A232EC366}" type="pres">
      <dgm:prSet presAssocID="{8DF37208-C5B3-4CFE-A1B3-04F6D3E274E0}" presName="sibTransNodeCircle" presStyleLbl="alignNode1" presStyleIdx="6" presStyleCnt="8">
        <dgm:presLayoutVars>
          <dgm:chMax val="0"/>
          <dgm:bulletEnabled/>
        </dgm:presLayoutVars>
      </dgm:prSet>
      <dgm:spPr/>
    </dgm:pt>
    <dgm:pt modelId="{5962B302-30EA-4454-8BAE-0F6182B79CE9}" type="pres">
      <dgm:prSet presAssocID="{2372C045-7519-4782-8EDC-D954E7C9B55D}" presName="bottomLine" presStyleLbl="alignNode1" presStyleIdx="7" presStyleCnt="8">
        <dgm:presLayoutVars/>
      </dgm:prSet>
      <dgm:spPr/>
    </dgm:pt>
    <dgm:pt modelId="{27834003-3115-48CC-84D7-80AACE9C529F}" type="pres">
      <dgm:prSet presAssocID="{2372C045-7519-4782-8EDC-D954E7C9B55D}" presName="nodeText" presStyleLbl="bgAccFollowNode1" presStyleIdx="3" presStyleCnt="4">
        <dgm:presLayoutVars>
          <dgm:bulletEnabled val="1"/>
        </dgm:presLayoutVars>
      </dgm:prSet>
      <dgm:spPr/>
    </dgm:pt>
  </dgm:ptLst>
  <dgm:cxnLst>
    <dgm:cxn modelId="{9DACBA03-6B32-4344-9E96-FD28E48FD0F7}" type="presOf" srcId="{C997DDAA-E639-43B2-8FBC-655D13399780}" destId="{7DE81993-74E9-4675-82F5-D79B230B018B}" srcOrd="1" destOrd="0" presId="urn:microsoft.com/office/officeart/2016/7/layout/BasicLinearProcessNumbered"/>
    <dgm:cxn modelId="{FE0AA106-54B7-4B29-A354-3EFCE1D6512A}" srcId="{7F4091EC-3F1F-40CB-9718-B8229A29E511}" destId="{C997DDAA-E639-43B2-8FBC-655D13399780}" srcOrd="0" destOrd="0" parTransId="{971AF87C-DEBF-499F-B21F-08514A715E1C}" sibTransId="{DC1DB51B-9467-41BA-97F0-B0F1890AFE83}"/>
    <dgm:cxn modelId="{43A86F13-6B75-4547-B958-F349D040C619}" srcId="{15F49AE7-7E54-4EC6-B1CE-67CD9064FD51}" destId="{F0A7ADB6-6028-424E-9E81-66246B5F45A6}" srcOrd="0" destOrd="0" parTransId="{7C2ED0D9-E526-485D-8733-F1064531BD84}" sibTransId="{79E4504F-C81B-4794-8495-1D2FDD35647C}"/>
    <dgm:cxn modelId="{713CB01D-B050-4AB5-94A2-690F0ABFAFDB}" type="presOf" srcId="{2372C045-7519-4782-8EDC-D954E7C9B55D}" destId="{27834003-3115-48CC-84D7-80AACE9C529F}" srcOrd="1" destOrd="0" presId="urn:microsoft.com/office/officeart/2016/7/layout/BasicLinearProcessNumbered"/>
    <dgm:cxn modelId="{FC547723-F806-4177-B2B0-427E058AB272}" type="presOf" srcId="{15F49AE7-7E54-4EC6-B1CE-67CD9064FD51}" destId="{169A178A-4512-4FCA-B843-75FF3E123414}" srcOrd="0" destOrd="0" presId="urn:microsoft.com/office/officeart/2016/7/layout/BasicLinearProcessNumbered"/>
    <dgm:cxn modelId="{D892D434-6E7A-4834-9A78-B8DC46D28EF5}" type="presOf" srcId="{482A6557-1D67-44D0-BFD6-7919897580A5}" destId="{A7ED8EAC-3B9E-45F1-8DC3-00F013BA0EE5}" srcOrd="0" destOrd="0" presId="urn:microsoft.com/office/officeart/2016/7/layout/BasicLinearProcessNumbered"/>
    <dgm:cxn modelId="{D071A235-8C5F-4737-8AF3-C0BBAB6743B9}" srcId="{7F4091EC-3F1F-40CB-9718-B8229A29E511}" destId="{15F49AE7-7E54-4EC6-B1CE-67CD9064FD51}" srcOrd="1" destOrd="0" parTransId="{22427F84-3D58-423D-9C42-AC85C9020FA0}" sibTransId="{56FC543E-C1D3-46BE-AE72-DF22DFE514B4}"/>
    <dgm:cxn modelId="{C9867636-CF85-408E-85BB-FEEF86B58C5E}" type="presOf" srcId="{F0A7ADB6-6028-424E-9E81-66246B5F45A6}" destId="{8B53238C-6B9D-43D5-9BB4-EA17EC2487D3}" srcOrd="0" destOrd="1" presId="urn:microsoft.com/office/officeart/2016/7/layout/BasicLinearProcessNumbered"/>
    <dgm:cxn modelId="{A96E9F4D-0F79-4A82-BCFA-0D73B38C569F}" srcId="{15F49AE7-7E54-4EC6-B1CE-67CD9064FD51}" destId="{1DE9FCD4-68B7-4983-BE11-581A1DCE3D0B}" srcOrd="2" destOrd="0" parTransId="{71728B16-2D66-40D3-A1E9-C7BB3A995C11}" sibTransId="{60945173-1AD9-41DA-8897-C6AADC517571}"/>
    <dgm:cxn modelId="{7FF1FA6D-F4AB-4197-B4FD-25F59BAFF205}" type="presOf" srcId="{8DF37208-C5B3-4CFE-A1B3-04F6D3E274E0}" destId="{867D9348-35B6-4D32-8C16-852A232EC366}" srcOrd="0" destOrd="0" presId="urn:microsoft.com/office/officeart/2016/7/layout/BasicLinearProcessNumbered"/>
    <dgm:cxn modelId="{00A02F50-FEAB-44EB-AF49-136382DA34E0}" srcId="{7F4091EC-3F1F-40CB-9718-B8229A29E511}" destId="{B2A37D45-C8E5-4E69-B707-DA9B33D53C8F}" srcOrd="2" destOrd="0" parTransId="{0ABAA16C-37F2-4980-8F28-CB345D0BEB33}" sibTransId="{482A6557-1D67-44D0-BFD6-7919897580A5}"/>
    <dgm:cxn modelId="{C924E453-4B92-43F7-8922-68F56CDF7131}" type="presOf" srcId="{DC1DB51B-9467-41BA-97F0-B0F1890AFE83}" destId="{B17669B2-785E-4039-A0C9-4AC2CC35DE9C}" srcOrd="0" destOrd="0" presId="urn:microsoft.com/office/officeart/2016/7/layout/BasicLinearProcessNumbered"/>
    <dgm:cxn modelId="{B2B07156-4F53-4567-A1B1-349AB9BA2C59}" srcId="{C997DDAA-E639-43B2-8FBC-655D13399780}" destId="{3E8865FD-A0D5-4895-B016-F5FF1D89B7A8}" srcOrd="0" destOrd="0" parTransId="{19B87F5C-3999-4E9B-9622-6C3F03128179}" sibTransId="{56E229EB-4843-4EB6-91FE-0CF55D291243}"/>
    <dgm:cxn modelId="{B036CF57-E2F9-4A58-A091-CC9A5D38EF83}" srcId="{C997DDAA-E639-43B2-8FBC-655D13399780}" destId="{2B38CA18-FEF4-45E7-9394-017F19FA5F76}" srcOrd="3" destOrd="0" parTransId="{B8597C6C-0718-408E-A937-0CEBE04CEC2F}" sibTransId="{903B16DB-68C0-4F58-854E-9158355FB723}"/>
    <dgm:cxn modelId="{0502435A-55C3-4D16-BF10-EE42C6DF8C55}" type="presOf" srcId="{1DE9FCD4-68B7-4983-BE11-581A1DCE3D0B}" destId="{8B53238C-6B9D-43D5-9BB4-EA17EC2487D3}" srcOrd="0" destOrd="3" presId="urn:microsoft.com/office/officeart/2016/7/layout/BasicLinearProcessNumbered"/>
    <dgm:cxn modelId="{77D7C988-AD6A-4A58-9F3D-E163B1A0264B}" type="presOf" srcId="{56FC543E-C1D3-46BE-AE72-DF22DFE514B4}" destId="{3117D296-FEF0-4D0D-9A39-97B36B7BE11D}" srcOrd="0" destOrd="0" presId="urn:microsoft.com/office/officeart/2016/7/layout/BasicLinearProcessNumbered"/>
    <dgm:cxn modelId="{D0A4F18F-99D3-4E48-8BDF-263236F04B7A}" type="presOf" srcId="{C997DDAA-E639-43B2-8FBC-655D13399780}" destId="{DD7764E2-BDA8-47AE-B0B8-CE6FE9B15F51}" srcOrd="0" destOrd="0" presId="urn:microsoft.com/office/officeart/2016/7/layout/BasicLinearProcessNumbered"/>
    <dgm:cxn modelId="{2459DE93-A18C-4FE4-B21C-10F562BEB19C}" srcId="{7F4091EC-3F1F-40CB-9718-B8229A29E511}" destId="{2372C045-7519-4782-8EDC-D954E7C9B55D}" srcOrd="3" destOrd="0" parTransId="{DB02B11D-6565-4885-AF4C-20D84FF0B2B5}" sibTransId="{8DF37208-C5B3-4CFE-A1B3-04F6D3E274E0}"/>
    <dgm:cxn modelId="{222A5098-D96B-45F7-8FAC-E4F2423F6806}" type="presOf" srcId="{76779E05-E715-4387-A458-705F99DA6363}" destId="{7DE81993-74E9-4675-82F5-D79B230B018B}" srcOrd="0" destOrd="2" presId="urn:microsoft.com/office/officeart/2016/7/layout/BasicLinearProcessNumbered"/>
    <dgm:cxn modelId="{9B784299-AFF1-417D-91F9-9F76846CC4DC}" type="presOf" srcId="{3E8865FD-A0D5-4895-B016-F5FF1D89B7A8}" destId="{7DE81993-74E9-4675-82F5-D79B230B018B}" srcOrd="0" destOrd="1" presId="urn:microsoft.com/office/officeart/2016/7/layout/BasicLinearProcessNumbered"/>
    <dgm:cxn modelId="{BA8D81A8-3DF9-4749-91AD-73EF0958DA99}" type="presOf" srcId="{2372C045-7519-4782-8EDC-D954E7C9B55D}" destId="{CF0436FB-01AF-4630-B9E0-0990CD2998C5}" srcOrd="0" destOrd="0" presId="urn:microsoft.com/office/officeart/2016/7/layout/BasicLinearProcessNumbered"/>
    <dgm:cxn modelId="{D3C057B4-053C-4FAE-BDBD-3F08EB80E1FF}" type="presOf" srcId="{7F4091EC-3F1F-40CB-9718-B8229A29E511}" destId="{75798D0F-F681-4CE4-B32B-57D10EE9B63A}" srcOrd="0" destOrd="0" presId="urn:microsoft.com/office/officeart/2016/7/layout/BasicLinearProcessNumbered"/>
    <dgm:cxn modelId="{B6F720BC-F091-4EE1-AF69-9A561DDE20B4}" type="presOf" srcId="{15F49AE7-7E54-4EC6-B1CE-67CD9064FD51}" destId="{8B53238C-6B9D-43D5-9BB4-EA17EC2487D3}" srcOrd="1" destOrd="0" presId="urn:microsoft.com/office/officeart/2016/7/layout/BasicLinearProcessNumbered"/>
    <dgm:cxn modelId="{A54A70C2-E549-47EA-9ADE-EE2D241E34B0}" srcId="{C997DDAA-E639-43B2-8FBC-655D13399780}" destId="{D8D48D90-3724-481A-82D8-0168F05DE2DF}" srcOrd="2" destOrd="0" parTransId="{AAC0AB8F-AC0A-4FC7-943A-0D1A8BE6A740}" sibTransId="{8E857076-2CB8-4759-8F51-0106DAE49006}"/>
    <dgm:cxn modelId="{4F4FA5C5-1DF4-49AA-BBC6-B9EC2B6AFF26}" type="presOf" srcId="{A3825972-82F7-4495-A879-0D9E73652C8C}" destId="{8B53238C-6B9D-43D5-9BB4-EA17EC2487D3}" srcOrd="0" destOrd="2" presId="urn:microsoft.com/office/officeart/2016/7/layout/BasicLinearProcessNumbered"/>
    <dgm:cxn modelId="{28CF7EC8-45C9-49F9-B4DB-D18A5B1002BD}" srcId="{C997DDAA-E639-43B2-8FBC-655D13399780}" destId="{76779E05-E715-4387-A458-705F99DA6363}" srcOrd="1" destOrd="0" parTransId="{2F6D2012-41CF-4087-8FC7-BB6E63999633}" sibTransId="{6E0D9C80-691E-4BC7-A99C-3723F5728FE1}"/>
    <dgm:cxn modelId="{C604A8D6-4D7F-4736-83A4-DC16F7BB7059}" type="presOf" srcId="{2B38CA18-FEF4-45E7-9394-017F19FA5F76}" destId="{7DE81993-74E9-4675-82F5-D79B230B018B}" srcOrd="0" destOrd="4" presId="urn:microsoft.com/office/officeart/2016/7/layout/BasicLinearProcessNumbered"/>
    <dgm:cxn modelId="{872B1FE1-EE7A-4C5B-8039-5CB8A3EFF8FB}" type="presOf" srcId="{B2A37D45-C8E5-4E69-B707-DA9B33D53C8F}" destId="{3B45A1FF-A46E-4FF5-86C7-98B9431F0965}" srcOrd="0" destOrd="0" presId="urn:microsoft.com/office/officeart/2016/7/layout/BasicLinearProcessNumbered"/>
    <dgm:cxn modelId="{32E6AFE2-18A3-4E1E-8F65-04A8B8CA4D7F}" type="presOf" srcId="{D8D48D90-3724-481A-82D8-0168F05DE2DF}" destId="{7DE81993-74E9-4675-82F5-D79B230B018B}" srcOrd="0" destOrd="3" presId="urn:microsoft.com/office/officeart/2016/7/layout/BasicLinearProcessNumbered"/>
    <dgm:cxn modelId="{8241D3EA-6D63-49FC-A6F6-E2ACD95F5DBE}" srcId="{15F49AE7-7E54-4EC6-B1CE-67CD9064FD51}" destId="{A3825972-82F7-4495-A879-0D9E73652C8C}" srcOrd="1" destOrd="0" parTransId="{E8957FE9-1E3F-4411-9B95-BB472C303F33}" sibTransId="{CE8219C0-E58A-4631-9D1D-7042895DB697}"/>
    <dgm:cxn modelId="{A6BE6EF2-0448-4B3B-B6AE-4D393C44CC05}" type="presOf" srcId="{B2A37D45-C8E5-4E69-B707-DA9B33D53C8F}" destId="{5E4AA53B-7476-4D07-84DC-7A1844FD9658}" srcOrd="1" destOrd="0" presId="urn:microsoft.com/office/officeart/2016/7/layout/BasicLinearProcessNumbered"/>
    <dgm:cxn modelId="{37339C19-6BF6-437C-ADC3-3D696CC9F004}" type="presParOf" srcId="{75798D0F-F681-4CE4-B32B-57D10EE9B63A}" destId="{BEE5C226-4F1C-45E8-875F-083AE6A4962C}" srcOrd="0" destOrd="0" presId="urn:microsoft.com/office/officeart/2016/7/layout/BasicLinearProcessNumbered"/>
    <dgm:cxn modelId="{7CF5392D-4FDA-438A-B4F0-41AF36218FFB}" type="presParOf" srcId="{BEE5C226-4F1C-45E8-875F-083AE6A4962C}" destId="{DD7764E2-BDA8-47AE-B0B8-CE6FE9B15F51}" srcOrd="0" destOrd="0" presId="urn:microsoft.com/office/officeart/2016/7/layout/BasicLinearProcessNumbered"/>
    <dgm:cxn modelId="{5DF2AAB5-48DE-43D8-9FE6-59C61C3CAF23}" type="presParOf" srcId="{BEE5C226-4F1C-45E8-875F-083AE6A4962C}" destId="{B17669B2-785E-4039-A0C9-4AC2CC35DE9C}" srcOrd="1" destOrd="0" presId="urn:microsoft.com/office/officeart/2016/7/layout/BasicLinearProcessNumbered"/>
    <dgm:cxn modelId="{3A38BF6E-96A0-4859-9508-AF6F763E7FE0}" type="presParOf" srcId="{BEE5C226-4F1C-45E8-875F-083AE6A4962C}" destId="{7A374279-E045-4B92-8149-685A6042E139}" srcOrd="2" destOrd="0" presId="urn:microsoft.com/office/officeart/2016/7/layout/BasicLinearProcessNumbered"/>
    <dgm:cxn modelId="{BD0B8E29-1E28-48CA-876A-88AD0E95D5F2}" type="presParOf" srcId="{BEE5C226-4F1C-45E8-875F-083AE6A4962C}" destId="{7DE81993-74E9-4675-82F5-D79B230B018B}" srcOrd="3" destOrd="0" presId="urn:microsoft.com/office/officeart/2016/7/layout/BasicLinearProcessNumbered"/>
    <dgm:cxn modelId="{4FF6633C-17E9-4F68-92EA-4ADD6274D4B0}" type="presParOf" srcId="{75798D0F-F681-4CE4-B32B-57D10EE9B63A}" destId="{52ECF5F2-CECA-4C05-8987-8C7EDA9CD110}" srcOrd="1" destOrd="0" presId="urn:microsoft.com/office/officeart/2016/7/layout/BasicLinearProcessNumbered"/>
    <dgm:cxn modelId="{EA2B44FD-238F-4FDA-ADA8-39759F28E00A}" type="presParOf" srcId="{75798D0F-F681-4CE4-B32B-57D10EE9B63A}" destId="{EFE63C82-9776-45F5-8CD9-E0ACAA553C39}" srcOrd="2" destOrd="0" presId="urn:microsoft.com/office/officeart/2016/7/layout/BasicLinearProcessNumbered"/>
    <dgm:cxn modelId="{EF2AA7D3-C32A-4C6D-8E47-F6D1FB3F1D3E}" type="presParOf" srcId="{EFE63C82-9776-45F5-8CD9-E0ACAA553C39}" destId="{169A178A-4512-4FCA-B843-75FF3E123414}" srcOrd="0" destOrd="0" presId="urn:microsoft.com/office/officeart/2016/7/layout/BasicLinearProcessNumbered"/>
    <dgm:cxn modelId="{B16CCB0C-3A32-4ADC-81DC-19A16148F479}" type="presParOf" srcId="{EFE63C82-9776-45F5-8CD9-E0ACAA553C39}" destId="{3117D296-FEF0-4D0D-9A39-97B36B7BE11D}" srcOrd="1" destOrd="0" presId="urn:microsoft.com/office/officeart/2016/7/layout/BasicLinearProcessNumbered"/>
    <dgm:cxn modelId="{974FA87F-3230-41B7-B1BD-1F10910F6603}" type="presParOf" srcId="{EFE63C82-9776-45F5-8CD9-E0ACAA553C39}" destId="{772A110D-A7F8-43C9-8907-99128E39E703}" srcOrd="2" destOrd="0" presId="urn:microsoft.com/office/officeart/2016/7/layout/BasicLinearProcessNumbered"/>
    <dgm:cxn modelId="{6C31518D-A843-4E88-B6EA-B4A143ACCF9C}" type="presParOf" srcId="{EFE63C82-9776-45F5-8CD9-E0ACAA553C39}" destId="{8B53238C-6B9D-43D5-9BB4-EA17EC2487D3}" srcOrd="3" destOrd="0" presId="urn:microsoft.com/office/officeart/2016/7/layout/BasicLinearProcessNumbered"/>
    <dgm:cxn modelId="{7B9F34A9-C9E6-4846-89FE-E15A78017921}" type="presParOf" srcId="{75798D0F-F681-4CE4-B32B-57D10EE9B63A}" destId="{D297931C-107B-4666-B4BE-BD0BAD76AAF9}" srcOrd="3" destOrd="0" presId="urn:microsoft.com/office/officeart/2016/7/layout/BasicLinearProcessNumbered"/>
    <dgm:cxn modelId="{6729CC02-8B64-4FF3-A557-6559DE180AA1}" type="presParOf" srcId="{75798D0F-F681-4CE4-B32B-57D10EE9B63A}" destId="{B38EA9AF-757D-4864-9CA2-F2EFAB80E788}" srcOrd="4" destOrd="0" presId="urn:microsoft.com/office/officeart/2016/7/layout/BasicLinearProcessNumbered"/>
    <dgm:cxn modelId="{A0789506-E74B-4352-97C0-33F67ACA1673}" type="presParOf" srcId="{B38EA9AF-757D-4864-9CA2-F2EFAB80E788}" destId="{3B45A1FF-A46E-4FF5-86C7-98B9431F0965}" srcOrd="0" destOrd="0" presId="urn:microsoft.com/office/officeart/2016/7/layout/BasicLinearProcessNumbered"/>
    <dgm:cxn modelId="{FDF48DF2-D7CC-4FB9-BC29-CC97513C060B}" type="presParOf" srcId="{B38EA9AF-757D-4864-9CA2-F2EFAB80E788}" destId="{A7ED8EAC-3B9E-45F1-8DC3-00F013BA0EE5}" srcOrd="1" destOrd="0" presId="urn:microsoft.com/office/officeart/2016/7/layout/BasicLinearProcessNumbered"/>
    <dgm:cxn modelId="{48644A2B-775B-4C81-9A47-2510D04B1E5C}" type="presParOf" srcId="{B38EA9AF-757D-4864-9CA2-F2EFAB80E788}" destId="{8CE4D1CF-506E-4AD7-810C-3E107798FC48}" srcOrd="2" destOrd="0" presId="urn:microsoft.com/office/officeart/2016/7/layout/BasicLinearProcessNumbered"/>
    <dgm:cxn modelId="{472A1651-9D90-4894-830C-B51FDD675BEC}" type="presParOf" srcId="{B38EA9AF-757D-4864-9CA2-F2EFAB80E788}" destId="{5E4AA53B-7476-4D07-84DC-7A1844FD9658}" srcOrd="3" destOrd="0" presId="urn:microsoft.com/office/officeart/2016/7/layout/BasicLinearProcessNumbered"/>
    <dgm:cxn modelId="{B24C59A6-4E23-4D36-8119-6B1D9F1FA9DB}" type="presParOf" srcId="{75798D0F-F681-4CE4-B32B-57D10EE9B63A}" destId="{85860F9F-0AE0-4121-B468-FFF7B6A17504}" srcOrd="5" destOrd="0" presId="urn:microsoft.com/office/officeart/2016/7/layout/BasicLinearProcessNumbered"/>
    <dgm:cxn modelId="{EDDB6987-01B1-4A39-AE0A-5105071B6529}" type="presParOf" srcId="{75798D0F-F681-4CE4-B32B-57D10EE9B63A}" destId="{04AA6ECF-1C8C-4852-A5F2-4730CCB6A8B2}" srcOrd="6" destOrd="0" presId="urn:microsoft.com/office/officeart/2016/7/layout/BasicLinearProcessNumbered"/>
    <dgm:cxn modelId="{3A7053D0-5C2A-4668-AC37-C52B04FDDC88}" type="presParOf" srcId="{04AA6ECF-1C8C-4852-A5F2-4730CCB6A8B2}" destId="{CF0436FB-01AF-4630-B9E0-0990CD2998C5}" srcOrd="0" destOrd="0" presId="urn:microsoft.com/office/officeart/2016/7/layout/BasicLinearProcessNumbered"/>
    <dgm:cxn modelId="{6F80EA7A-0B17-4C00-93C1-67112F40EEB7}" type="presParOf" srcId="{04AA6ECF-1C8C-4852-A5F2-4730CCB6A8B2}" destId="{867D9348-35B6-4D32-8C16-852A232EC366}" srcOrd="1" destOrd="0" presId="urn:microsoft.com/office/officeart/2016/7/layout/BasicLinearProcessNumbered"/>
    <dgm:cxn modelId="{987A8540-9BA5-462D-A5C3-A2D4BC3E8676}" type="presParOf" srcId="{04AA6ECF-1C8C-4852-A5F2-4730CCB6A8B2}" destId="{5962B302-30EA-4454-8BAE-0F6182B79CE9}" srcOrd="2" destOrd="0" presId="urn:microsoft.com/office/officeart/2016/7/layout/BasicLinearProcessNumbered"/>
    <dgm:cxn modelId="{76651262-DD38-456C-ADFA-27B1053275E0}" type="presParOf" srcId="{04AA6ECF-1C8C-4852-A5F2-4730CCB6A8B2}" destId="{27834003-3115-48CC-84D7-80AACE9C529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AADD40-A008-4C72-89CC-89361597CB3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AAACD5E-E51D-45E1-A782-862DE67D4A86}">
      <dgm:prSet/>
      <dgm:spPr/>
      <dgm:t>
        <a:bodyPr/>
        <a:lstStyle/>
        <a:p>
          <a:pPr rtl="0"/>
          <a:r>
            <a:rPr lang="en-GB">
              <a:latin typeface="Calibri Light" panose="020F0302020204030204"/>
            </a:rPr>
            <a:t>Jump to any node</a:t>
          </a:r>
          <a:endParaRPr lang="en-GB"/>
        </a:p>
      </dgm:t>
    </dgm:pt>
    <dgm:pt modelId="{0DBE90FE-A2D3-4EC3-B0E6-ABE417E462A7}" type="parTrans" cxnId="{F4391E32-A4FC-499A-AF92-F0CD880BC9F2}">
      <dgm:prSet/>
      <dgm:spPr/>
      <dgm:t>
        <a:bodyPr/>
        <a:lstStyle/>
        <a:p>
          <a:endParaRPr lang="en-US"/>
        </a:p>
      </dgm:t>
    </dgm:pt>
    <dgm:pt modelId="{61D0EEC6-6975-44AA-A831-9A7D6813B861}" type="sibTrans" cxnId="{F4391E32-A4FC-499A-AF92-F0CD880BC9F2}">
      <dgm:prSet/>
      <dgm:spPr/>
      <dgm:t>
        <a:bodyPr/>
        <a:lstStyle/>
        <a:p>
          <a:endParaRPr lang="en-US"/>
        </a:p>
      </dgm:t>
    </dgm:pt>
    <dgm:pt modelId="{19015EBB-F74F-45D9-94B4-8EFCE2257451}">
      <dgm:prSet/>
      <dgm:spPr/>
      <dgm:t>
        <a:bodyPr/>
        <a:lstStyle/>
        <a:p>
          <a:r>
            <a:rPr lang="en-GB"/>
            <a:t>Here, we have set the teleportation probability to 0.1</a:t>
          </a:r>
          <a:endParaRPr lang="en-US"/>
        </a:p>
      </dgm:t>
    </dgm:pt>
    <dgm:pt modelId="{8B142E77-C2EB-48A4-8040-43FAE107D8DF}" type="parTrans" cxnId="{E125FE0C-36B0-497E-9C41-334F649265BB}">
      <dgm:prSet/>
      <dgm:spPr/>
      <dgm:t>
        <a:bodyPr/>
        <a:lstStyle/>
        <a:p>
          <a:endParaRPr lang="en-US"/>
        </a:p>
      </dgm:t>
    </dgm:pt>
    <dgm:pt modelId="{2B67B1FF-B29A-46F7-ACD5-ED725080B673}" type="sibTrans" cxnId="{E125FE0C-36B0-497E-9C41-334F649265BB}">
      <dgm:prSet/>
      <dgm:spPr/>
      <dgm:t>
        <a:bodyPr/>
        <a:lstStyle/>
        <a:p>
          <a:endParaRPr lang="en-US"/>
        </a:p>
      </dgm:t>
    </dgm:pt>
    <dgm:pt modelId="{7A419E84-92FD-496E-BDB2-313A118EE364}">
      <dgm:prSet/>
      <dgm:spPr/>
      <dgm:t>
        <a:bodyPr/>
        <a:lstStyle/>
        <a:p>
          <a:r>
            <a:rPr lang="en-GB"/>
            <a:t>This probability is often set to a small value, such as 0.1, to ensure that the random walker can explore the graph effectively.</a:t>
          </a:r>
          <a:endParaRPr lang="en-US"/>
        </a:p>
      </dgm:t>
    </dgm:pt>
    <dgm:pt modelId="{A635766A-33D0-4485-91AF-BBFD799B860B}" type="parTrans" cxnId="{B4E2AA22-E8A9-4243-A578-ADEB493E1A9A}">
      <dgm:prSet/>
      <dgm:spPr/>
      <dgm:t>
        <a:bodyPr/>
        <a:lstStyle/>
        <a:p>
          <a:endParaRPr lang="en-US"/>
        </a:p>
      </dgm:t>
    </dgm:pt>
    <dgm:pt modelId="{3E871120-7A55-4459-8B6F-BE5714F73155}" type="sibTrans" cxnId="{B4E2AA22-E8A9-4243-A578-ADEB493E1A9A}">
      <dgm:prSet/>
      <dgm:spPr/>
      <dgm:t>
        <a:bodyPr/>
        <a:lstStyle/>
        <a:p>
          <a:endParaRPr lang="en-US"/>
        </a:p>
      </dgm:t>
    </dgm:pt>
    <dgm:pt modelId="{B2F73AAF-4ABB-42C7-976E-8AD462BA1F5A}" type="pres">
      <dgm:prSet presAssocID="{FAAADD40-A008-4C72-89CC-89361597CB3E}" presName="linear" presStyleCnt="0">
        <dgm:presLayoutVars>
          <dgm:animLvl val="lvl"/>
          <dgm:resizeHandles val="exact"/>
        </dgm:presLayoutVars>
      </dgm:prSet>
      <dgm:spPr/>
    </dgm:pt>
    <dgm:pt modelId="{B6B78D63-DB4C-42C2-AB3E-D47E8ED373F6}" type="pres">
      <dgm:prSet presAssocID="{BAAACD5E-E51D-45E1-A782-862DE67D4A86}" presName="parentText" presStyleLbl="node1" presStyleIdx="0" presStyleCnt="3">
        <dgm:presLayoutVars>
          <dgm:chMax val="0"/>
          <dgm:bulletEnabled val="1"/>
        </dgm:presLayoutVars>
      </dgm:prSet>
      <dgm:spPr/>
    </dgm:pt>
    <dgm:pt modelId="{D4A280AD-BA16-49A0-88B2-98FAF99C598C}" type="pres">
      <dgm:prSet presAssocID="{61D0EEC6-6975-44AA-A831-9A7D6813B861}" presName="spacer" presStyleCnt="0"/>
      <dgm:spPr/>
    </dgm:pt>
    <dgm:pt modelId="{178881FC-D237-4C8B-932E-51B4F3D24B44}" type="pres">
      <dgm:prSet presAssocID="{19015EBB-F74F-45D9-94B4-8EFCE2257451}" presName="parentText" presStyleLbl="node1" presStyleIdx="1" presStyleCnt="3">
        <dgm:presLayoutVars>
          <dgm:chMax val="0"/>
          <dgm:bulletEnabled val="1"/>
        </dgm:presLayoutVars>
      </dgm:prSet>
      <dgm:spPr/>
    </dgm:pt>
    <dgm:pt modelId="{05252D77-865F-4DB7-9BFF-896E94330F55}" type="pres">
      <dgm:prSet presAssocID="{2B67B1FF-B29A-46F7-ACD5-ED725080B673}" presName="spacer" presStyleCnt="0"/>
      <dgm:spPr/>
    </dgm:pt>
    <dgm:pt modelId="{A710B96E-6495-44C1-8C2B-8752BA12B435}" type="pres">
      <dgm:prSet presAssocID="{7A419E84-92FD-496E-BDB2-313A118EE364}" presName="parentText" presStyleLbl="node1" presStyleIdx="2" presStyleCnt="3">
        <dgm:presLayoutVars>
          <dgm:chMax val="0"/>
          <dgm:bulletEnabled val="1"/>
        </dgm:presLayoutVars>
      </dgm:prSet>
      <dgm:spPr/>
    </dgm:pt>
  </dgm:ptLst>
  <dgm:cxnLst>
    <dgm:cxn modelId="{7B495805-F0D3-407C-B178-636DFCFEA1CC}" type="presOf" srcId="{19015EBB-F74F-45D9-94B4-8EFCE2257451}" destId="{178881FC-D237-4C8B-932E-51B4F3D24B44}" srcOrd="0" destOrd="0" presId="urn:microsoft.com/office/officeart/2005/8/layout/vList2"/>
    <dgm:cxn modelId="{E125FE0C-36B0-497E-9C41-334F649265BB}" srcId="{FAAADD40-A008-4C72-89CC-89361597CB3E}" destId="{19015EBB-F74F-45D9-94B4-8EFCE2257451}" srcOrd="1" destOrd="0" parTransId="{8B142E77-C2EB-48A4-8040-43FAE107D8DF}" sibTransId="{2B67B1FF-B29A-46F7-ACD5-ED725080B673}"/>
    <dgm:cxn modelId="{B4E2AA22-E8A9-4243-A578-ADEB493E1A9A}" srcId="{FAAADD40-A008-4C72-89CC-89361597CB3E}" destId="{7A419E84-92FD-496E-BDB2-313A118EE364}" srcOrd="2" destOrd="0" parTransId="{A635766A-33D0-4485-91AF-BBFD799B860B}" sibTransId="{3E871120-7A55-4459-8B6F-BE5714F73155}"/>
    <dgm:cxn modelId="{7F4A4C25-4B4A-4771-A0B9-DAAEE9C4D6A7}" type="presOf" srcId="{FAAADD40-A008-4C72-89CC-89361597CB3E}" destId="{B2F73AAF-4ABB-42C7-976E-8AD462BA1F5A}" srcOrd="0" destOrd="0" presId="urn:microsoft.com/office/officeart/2005/8/layout/vList2"/>
    <dgm:cxn modelId="{F4391E32-A4FC-499A-AF92-F0CD880BC9F2}" srcId="{FAAADD40-A008-4C72-89CC-89361597CB3E}" destId="{BAAACD5E-E51D-45E1-A782-862DE67D4A86}" srcOrd="0" destOrd="0" parTransId="{0DBE90FE-A2D3-4EC3-B0E6-ABE417E462A7}" sibTransId="{61D0EEC6-6975-44AA-A831-9A7D6813B861}"/>
    <dgm:cxn modelId="{EC9A1E42-4529-4F8F-A654-EB0D32B850EC}" type="presOf" srcId="{BAAACD5E-E51D-45E1-A782-862DE67D4A86}" destId="{B6B78D63-DB4C-42C2-AB3E-D47E8ED373F6}" srcOrd="0" destOrd="0" presId="urn:microsoft.com/office/officeart/2005/8/layout/vList2"/>
    <dgm:cxn modelId="{C21672A5-1E73-496E-B2DC-65DF7A3EF7D4}" type="presOf" srcId="{7A419E84-92FD-496E-BDB2-313A118EE364}" destId="{A710B96E-6495-44C1-8C2B-8752BA12B435}" srcOrd="0" destOrd="0" presId="urn:microsoft.com/office/officeart/2005/8/layout/vList2"/>
    <dgm:cxn modelId="{98CBFCF3-A5F1-4B0C-9FC3-D633F223059F}" type="presParOf" srcId="{B2F73AAF-4ABB-42C7-976E-8AD462BA1F5A}" destId="{B6B78D63-DB4C-42C2-AB3E-D47E8ED373F6}" srcOrd="0" destOrd="0" presId="urn:microsoft.com/office/officeart/2005/8/layout/vList2"/>
    <dgm:cxn modelId="{CADE7504-C419-4285-87AF-506B7B079251}" type="presParOf" srcId="{B2F73AAF-4ABB-42C7-976E-8AD462BA1F5A}" destId="{D4A280AD-BA16-49A0-88B2-98FAF99C598C}" srcOrd="1" destOrd="0" presId="urn:microsoft.com/office/officeart/2005/8/layout/vList2"/>
    <dgm:cxn modelId="{11790CA1-4186-4DEA-9DDD-764654F6A60D}" type="presParOf" srcId="{B2F73AAF-4ABB-42C7-976E-8AD462BA1F5A}" destId="{178881FC-D237-4C8B-932E-51B4F3D24B44}" srcOrd="2" destOrd="0" presId="urn:microsoft.com/office/officeart/2005/8/layout/vList2"/>
    <dgm:cxn modelId="{4B46BE0A-9344-4AE6-8162-E26828DA00FD}" type="presParOf" srcId="{B2F73AAF-4ABB-42C7-976E-8AD462BA1F5A}" destId="{05252D77-865F-4DB7-9BFF-896E94330F55}" srcOrd="3" destOrd="0" presId="urn:microsoft.com/office/officeart/2005/8/layout/vList2"/>
    <dgm:cxn modelId="{C845A67B-5244-482F-9775-A04AEAC705CA}" type="presParOf" srcId="{B2F73AAF-4ABB-42C7-976E-8AD462BA1F5A}" destId="{A710B96E-6495-44C1-8C2B-8752BA12B43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7086FE-D976-4A2A-B1D0-05F788C33A82}" type="doc">
      <dgm:prSet loTypeId="urn:microsoft.com/office/officeart/2005/8/layout/vList2" loCatId="list" qsTypeId="urn:microsoft.com/office/officeart/2005/8/quickstyle/simple4" qsCatId="simple" csTypeId="urn:microsoft.com/office/officeart/2005/8/colors/accent1_5" csCatId="accent1" phldr="1"/>
      <dgm:spPr/>
      <dgm:t>
        <a:bodyPr/>
        <a:lstStyle/>
        <a:p>
          <a:endParaRPr lang="en-US"/>
        </a:p>
      </dgm:t>
    </dgm:pt>
    <dgm:pt modelId="{B9B57E4D-4CF0-40C9-90C8-42712301A921}">
      <dgm:prSet/>
      <dgm:spPr/>
      <dgm:t>
        <a:bodyPr/>
        <a:lstStyle/>
        <a:p>
          <a:pPr rtl="0"/>
          <a:r>
            <a:rPr lang="en-GB"/>
            <a:t>A personalization vector in PageRank algorithm is a way to give a specific set of nodes a higher or lower importance than the rest of the nodes in the graph.</a:t>
          </a:r>
          <a:r>
            <a:rPr lang="en-GB">
              <a:latin typeface="Calibri Light" panose="020F0302020204030204"/>
            </a:rPr>
            <a:t> </a:t>
          </a:r>
          <a:endParaRPr lang="en-US"/>
        </a:p>
      </dgm:t>
    </dgm:pt>
    <dgm:pt modelId="{179017AF-C779-45F2-9BD5-EF3EF6A91878}" type="parTrans" cxnId="{33DABDEB-1352-47DC-8C6A-7480FBFC9855}">
      <dgm:prSet/>
      <dgm:spPr/>
      <dgm:t>
        <a:bodyPr/>
        <a:lstStyle/>
        <a:p>
          <a:endParaRPr lang="en-US"/>
        </a:p>
      </dgm:t>
    </dgm:pt>
    <dgm:pt modelId="{CCD8E983-7A28-4523-A27E-4AC34D2C4AC6}" type="sibTrans" cxnId="{33DABDEB-1352-47DC-8C6A-7480FBFC9855}">
      <dgm:prSet/>
      <dgm:spPr/>
      <dgm:t>
        <a:bodyPr/>
        <a:lstStyle/>
        <a:p>
          <a:endParaRPr lang="en-US"/>
        </a:p>
      </dgm:t>
    </dgm:pt>
    <dgm:pt modelId="{278C2761-2885-445F-ADCF-DB121AF9A655}">
      <dgm:prSet/>
      <dgm:spPr/>
      <dgm:t>
        <a:bodyPr/>
        <a:lstStyle/>
        <a:p>
          <a:pPr rtl="0"/>
          <a:r>
            <a:rPr lang="en-GB"/>
            <a:t>It is a way to bias the PageRank algorithm to give higher scores to certain nodes.</a:t>
          </a:r>
          <a:r>
            <a:rPr lang="en-GB">
              <a:latin typeface="Calibri Light" panose="020F0302020204030204"/>
            </a:rPr>
            <a:t> </a:t>
          </a:r>
          <a:endParaRPr lang="en-US"/>
        </a:p>
      </dgm:t>
    </dgm:pt>
    <dgm:pt modelId="{6F79FB19-D5E5-419B-BF80-989DB45AF2F6}" type="parTrans" cxnId="{9E8D9C8D-1618-488B-9E23-F87FB021CC5C}">
      <dgm:prSet/>
      <dgm:spPr/>
      <dgm:t>
        <a:bodyPr/>
        <a:lstStyle/>
        <a:p>
          <a:endParaRPr lang="en-US"/>
        </a:p>
      </dgm:t>
    </dgm:pt>
    <dgm:pt modelId="{5E317397-4EB4-4767-826C-EDFB82E9781F}" type="sibTrans" cxnId="{9E8D9C8D-1618-488B-9E23-F87FB021CC5C}">
      <dgm:prSet/>
      <dgm:spPr/>
      <dgm:t>
        <a:bodyPr/>
        <a:lstStyle/>
        <a:p>
          <a:endParaRPr lang="en-US"/>
        </a:p>
      </dgm:t>
    </dgm:pt>
    <dgm:pt modelId="{CF1B70D1-D8E9-4FD2-9AF7-7535B02AEE18}">
      <dgm:prSet/>
      <dgm:spPr/>
      <dgm:t>
        <a:bodyPr/>
        <a:lstStyle/>
        <a:p>
          <a:pPr rtl="0"/>
          <a:r>
            <a:rPr lang="en-GB">
              <a:latin typeface="Calibri Light" panose="020F0302020204030204"/>
            </a:rPr>
            <a:t>It is</a:t>
          </a:r>
          <a:r>
            <a:rPr lang="en-GB"/>
            <a:t> a probability distribution over the nodes of the graph, where the probability of each node represents the importance of that node.</a:t>
          </a:r>
          <a:endParaRPr lang="en-US"/>
        </a:p>
      </dgm:t>
    </dgm:pt>
    <dgm:pt modelId="{5A64796C-8E28-40DB-9F0C-69654A9744DE}" type="parTrans" cxnId="{508D4933-3005-4FCA-B9C5-5400B5B92E03}">
      <dgm:prSet/>
      <dgm:spPr/>
      <dgm:t>
        <a:bodyPr/>
        <a:lstStyle/>
        <a:p>
          <a:endParaRPr lang="en-US"/>
        </a:p>
      </dgm:t>
    </dgm:pt>
    <dgm:pt modelId="{37089D2B-223F-427E-B362-5C9B339AE8ED}" type="sibTrans" cxnId="{508D4933-3005-4FCA-B9C5-5400B5B92E03}">
      <dgm:prSet/>
      <dgm:spPr/>
      <dgm:t>
        <a:bodyPr/>
        <a:lstStyle/>
        <a:p>
          <a:endParaRPr lang="en-US"/>
        </a:p>
      </dgm:t>
    </dgm:pt>
    <dgm:pt modelId="{B303D5E7-8315-4979-B740-F67764499BD9}" type="pres">
      <dgm:prSet presAssocID="{1C7086FE-D976-4A2A-B1D0-05F788C33A82}" presName="linear" presStyleCnt="0">
        <dgm:presLayoutVars>
          <dgm:animLvl val="lvl"/>
          <dgm:resizeHandles val="exact"/>
        </dgm:presLayoutVars>
      </dgm:prSet>
      <dgm:spPr/>
    </dgm:pt>
    <dgm:pt modelId="{0372BE3F-4CFF-44E8-A8B5-FC1C6610A6AD}" type="pres">
      <dgm:prSet presAssocID="{B9B57E4D-4CF0-40C9-90C8-42712301A921}" presName="parentText" presStyleLbl="node1" presStyleIdx="0" presStyleCnt="3">
        <dgm:presLayoutVars>
          <dgm:chMax val="0"/>
          <dgm:bulletEnabled val="1"/>
        </dgm:presLayoutVars>
      </dgm:prSet>
      <dgm:spPr/>
    </dgm:pt>
    <dgm:pt modelId="{D7ADA7A9-62B8-4C6C-B317-3404DCF31191}" type="pres">
      <dgm:prSet presAssocID="{CCD8E983-7A28-4523-A27E-4AC34D2C4AC6}" presName="spacer" presStyleCnt="0"/>
      <dgm:spPr/>
    </dgm:pt>
    <dgm:pt modelId="{5340EA72-A60C-4135-A009-0BF1FDE5E50C}" type="pres">
      <dgm:prSet presAssocID="{278C2761-2885-445F-ADCF-DB121AF9A655}" presName="parentText" presStyleLbl="node1" presStyleIdx="1" presStyleCnt="3">
        <dgm:presLayoutVars>
          <dgm:chMax val="0"/>
          <dgm:bulletEnabled val="1"/>
        </dgm:presLayoutVars>
      </dgm:prSet>
      <dgm:spPr/>
    </dgm:pt>
    <dgm:pt modelId="{FA442EFE-E348-4055-880D-DD95AD1C78E7}" type="pres">
      <dgm:prSet presAssocID="{5E317397-4EB4-4767-826C-EDFB82E9781F}" presName="spacer" presStyleCnt="0"/>
      <dgm:spPr/>
    </dgm:pt>
    <dgm:pt modelId="{D45A3EDC-AB94-44DD-898F-C587F0E4FBB7}" type="pres">
      <dgm:prSet presAssocID="{CF1B70D1-D8E9-4FD2-9AF7-7535B02AEE18}" presName="parentText" presStyleLbl="node1" presStyleIdx="2" presStyleCnt="3">
        <dgm:presLayoutVars>
          <dgm:chMax val="0"/>
          <dgm:bulletEnabled val="1"/>
        </dgm:presLayoutVars>
      </dgm:prSet>
      <dgm:spPr/>
    </dgm:pt>
  </dgm:ptLst>
  <dgm:cxnLst>
    <dgm:cxn modelId="{508D4933-3005-4FCA-B9C5-5400B5B92E03}" srcId="{1C7086FE-D976-4A2A-B1D0-05F788C33A82}" destId="{CF1B70D1-D8E9-4FD2-9AF7-7535B02AEE18}" srcOrd="2" destOrd="0" parTransId="{5A64796C-8E28-40DB-9F0C-69654A9744DE}" sibTransId="{37089D2B-223F-427E-B362-5C9B339AE8ED}"/>
    <dgm:cxn modelId="{4211FF67-8798-45F5-AE13-5CE5BEA91CC7}" type="presOf" srcId="{278C2761-2885-445F-ADCF-DB121AF9A655}" destId="{5340EA72-A60C-4135-A009-0BF1FDE5E50C}" srcOrd="0" destOrd="0" presId="urn:microsoft.com/office/officeart/2005/8/layout/vList2"/>
    <dgm:cxn modelId="{E8B04B6F-B9CC-4BFB-BBB5-5F8EE93A4222}" type="presOf" srcId="{1C7086FE-D976-4A2A-B1D0-05F788C33A82}" destId="{B303D5E7-8315-4979-B740-F67764499BD9}" srcOrd="0" destOrd="0" presId="urn:microsoft.com/office/officeart/2005/8/layout/vList2"/>
    <dgm:cxn modelId="{9E8D9C8D-1618-488B-9E23-F87FB021CC5C}" srcId="{1C7086FE-D976-4A2A-B1D0-05F788C33A82}" destId="{278C2761-2885-445F-ADCF-DB121AF9A655}" srcOrd="1" destOrd="0" parTransId="{6F79FB19-D5E5-419B-BF80-989DB45AF2F6}" sibTransId="{5E317397-4EB4-4767-826C-EDFB82E9781F}"/>
    <dgm:cxn modelId="{D04036AF-B4ED-43A8-8F20-1803C09BCA0F}" type="presOf" srcId="{CF1B70D1-D8E9-4FD2-9AF7-7535B02AEE18}" destId="{D45A3EDC-AB94-44DD-898F-C587F0E4FBB7}" srcOrd="0" destOrd="0" presId="urn:microsoft.com/office/officeart/2005/8/layout/vList2"/>
    <dgm:cxn modelId="{33DABDEB-1352-47DC-8C6A-7480FBFC9855}" srcId="{1C7086FE-D976-4A2A-B1D0-05F788C33A82}" destId="{B9B57E4D-4CF0-40C9-90C8-42712301A921}" srcOrd="0" destOrd="0" parTransId="{179017AF-C779-45F2-9BD5-EF3EF6A91878}" sibTransId="{CCD8E983-7A28-4523-A27E-4AC34D2C4AC6}"/>
    <dgm:cxn modelId="{E0BF10F2-C807-4DED-A0F2-E2D5BB422633}" type="presOf" srcId="{B9B57E4D-4CF0-40C9-90C8-42712301A921}" destId="{0372BE3F-4CFF-44E8-A8B5-FC1C6610A6AD}" srcOrd="0" destOrd="0" presId="urn:microsoft.com/office/officeart/2005/8/layout/vList2"/>
    <dgm:cxn modelId="{BB08327D-A355-4C48-8418-6479D2415C51}" type="presParOf" srcId="{B303D5E7-8315-4979-B740-F67764499BD9}" destId="{0372BE3F-4CFF-44E8-A8B5-FC1C6610A6AD}" srcOrd="0" destOrd="0" presId="urn:microsoft.com/office/officeart/2005/8/layout/vList2"/>
    <dgm:cxn modelId="{0A7772BA-11AA-49F3-A08F-C00741495BEE}" type="presParOf" srcId="{B303D5E7-8315-4979-B740-F67764499BD9}" destId="{D7ADA7A9-62B8-4C6C-B317-3404DCF31191}" srcOrd="1" destOrd="0" presId="urn:microsoft.com/office/officeart/2005/8/layout/vList2"/>
    <dgm:cxn modelId="{CB426830-EA1E-40D3-99A6-42090FAB3169}" type="presParOf" srcId="{B303D5E7-8315-4979-B740-F67764499BD9}" destId="{5340EA72-A60C-4135-A009-0BF1FDE5E50C}" srcOrd="2" destOrd="0" presId="urn:microsoft.com/office/officeart/2005/8/layout/vList2"/>
    <dgm:cxn modelId="{D5B799FB-9884-48F4-B874-DED71BE6227F}" type="presParOf" srcId="{B303D5E7-8315-4979-B740-F67764499BD9}" destId="{FA442EFE-E348-4055-880D-DD95AD1C78E7}" srcOrd="3" destOrd="0" presId="urn:microsoft.com/office/officeart/2005/8/layout/vList2"/>
    <dgm:cxn modelId="{B16F87C3-282A-4DD4-B594-8861A6BE60F3}" type="presParOf" srcId="{B303D5E7-8315-4979-B740-F67764499BD9}" destId="{D45A3EDC-AB94-44DD-898F-C587F0E4FBB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A47C49-3F4E-4B23-9B08-A35013B7D2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27E0ADC-FCE3-4865-89BF-D25DCFBCF8DC}">
      <dgm:prSet phldr="0"/>
      <dgm:spPr/>
      <dgm:t>
        <a:bodyPr/>
        <a:lstStyle/>
        <a:p>
          <a:pPr rtl="0">
            <a:lnSpc>
              <a:spcPct val="100000"/>
            </a:lnSpc>
          </a:pPr>
          <a:r>
            <a:rPr lang="en-GB" b="0">
              <a:latin typeface="Calibri Light" panose="020F0302020204030204"/>
            </a:rPr>
            <a:t>Convergence</a:t>
          </a:r>
          <a:r>
            <a:rPr lang="en-GB" b="0"/>
            <a:t> refers to the point at which the algorithm reaches a stable state and the rank of each page in a network no longer changes.</a:t>
          </a:r>
          <a:r>
            <a:rPr lang="en-GB" b="0">
              <a:latin typeface="Calibri Light" panose="020F0302020204030204"/>
            </a:rPr>
            <a:t> </a:t>
          </a:r>
        </a:p>
      </dgm:t>
    </dgm:pt>
    <dgm:pt modelId="{38D19AB2-EB59-43C5-8977-8BDAB2C0D497}" type="parTrans" cxnId="{A8E9D28F-ACA6-4707-8A1B-67A283F50692}">
      <dgm:prSet/>
      <dgm:spPr/>
      <dgm:t>
        <a:bodyPr/>
        <a:lstStyle/>
        <a:p>
          <a:endParaRPr lang="en-US"/>
        </a:p>
      </dgm:t>
    </dgm:pt>
    <dgm:pt modelId="{1BF433E9-F378-4B8D-9327-6C8AAA2A0D4E}" type="sibTrans" cxnId="{A8E9D28F-ACA6-4707-8A1B-67A283F50692}">
      <dgm:prSet/>
      <dgm:spPr/>
      <dgm:t>
        <a:bodyPr/>
        <a:lstStyle/>
        <a:p>
          <a:endParaRPr lang="en-US"/>
        </a:p>
      </dgm:t>
    </dgm:pt>
    <dgm:pt modelId="{792632D9-E421-487A-81F1-DAD09E7379A8}">
      <dgm:prSet phldr="0"/>
      <dgm:spPr/>
      <dgm:t>
        <a:bodyPr/>
        <a:lstStyle/>
        <a:p>
          <a:pPr>
            <a:lnSpc>
              <a:spcPct val="100000"/>
            </a:lnSpc>
          </a:pPr>
          <a:r>
            <a:rPr lang="en-GB"/>
            <a:t>The PageRank algorithm assigns a "rank" or importance score to each page in a network (such as a website), based on the number and quality of links pointing to that page.</a:t>
          </a:r>
          <a:endParaRPr lang="en-US"/>
        </a:p>
      </dgm:t>
    </dgm:pt>
    <dgm:pt modelId="{AE72D850-501A-4249-BEC6-B68F4C04667B}" type="parTrans" cxnId="{FBCA19EB-6BE6-428D-87C3-6C513A6981EA}">
      <dgm:prSet/>
      <dgm:spPr/>
    </dgm:pt>
    <dgm:pt modelId="{DABFBF02-F190-418F-93D8-5F7A6A4964F1}" type="sibTrans" cxnId="{FBCA19EB-6BE6-428D-87C3-6C513A6981EA}">
      <dgm:prSet/>
      <dgm:spPr/>
    </dgm:pt>
    <dgm:pt modelId="{B1D43AB1-6117-4531-9DE6-EF176D16ADEC}" type="pres">
      <dgm:prSet presAssocID="{14A47C49-3F4E-4B23-9B08-A35013B7D2D5}" presName="root" presStyleCnt="0">
        <dgm:presLayoutVars>
          <dgm:dir/>
          <dgm:resizeHandles val="exact"/>
        </dgm:presLayoutVars>
      </dgm:prSet>
      <dgm:spPr/>
    </dgm:pt>
    <dgm:pt modelId="{F52FC4C3-9BE1-4768-B6DE-469D16328AA6}" type="pres">
      <dgm:prSet presAssocID="{C27E0ADC-FCE3-4865-89BF-D25DCFBCF8DC}" presName="compNode" presStyleCnt="0"/>
      <dgm:spPr/>
    </dgm:pt>
    <dgm:pt modelId="{4A79484A-E5DA-485B-937F-BFEF516DE475}" type="pres">
      <dgm:prSet presAssocID="{C27E0ADC-FCE3-4865-89BF-D25DCFBCF8DC}" presName="bgRect" presStyleLbl="bgShp" presStyleIdx="0" presStyleCnt="2"/>
      <dgm:spPr/>
    </dgm:pt>
    <dgm:pt modelId="{F4306A3B-0067-4C3B-A916-19C179CF78D4}" type="pres">
      <dgm:prSet presAssocID="{C27E0ADC-FCE3-4865-89BF-D25DCFBCF8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ermometer"/>
        </a:ext>
      </dgm:extLst>
    </dgm:pt>
    <dgm:pt modelId="{951C95C8-AA9A-4599-91E3-69B26E992D68}" type="pres">
      <dgm:prSet presAssocID="{C27E0ADC-FCE3-4865-89BF-D25DCFBCF8DC}" presName="spaceRect" presStyleCnt="0"/>
      <dgm:spPr/>
    </dgm:pt>
    <dgm:pt modelId="{624B349E-5CFA-4469-9D83-3B3113DAC479}" type="pres">
      <dgm:prSet presAssocID="{C27E0ADC-FCE3-4865-89BF-D25DCFBCF8DC}" presName="parTx" presStyleLbl="revTx" presStyleIdx="0" presStyleCnt="2">
        <dgm:presLayoutVars>
          <dgm:chMax val="0"/>
          <dgm:chPref val="0"/>
        </dgm:presLayoutVars>
      </dgm:prSet>
      <dgm:spPr/>
    </dgm:pt>
    <dgm:pt modelId="{27934A49-B470-478F-8895-AE913402B1E4}" type="pres">
      <dgm:prSet presAssocID="{1BF433E9-F378-4B8D-9327-6C8AAA2A0D4E}" presName="sibTrans" presStyleCnt="0"/>
      <dgm:spPr/>
    </dgm:pt>
    <dgm:pt modelId="{1EE9C715-67E2-4DD9-B6AD-AB2F5F513D42}" type="pres">
      <dgm:prSet presAssocID="{792632D9-E421-487A-81F1-DAD09E7379A8}" presName="compNode" presStyleCnt="0"/>
      <dgm:spPr/>
    </dgm:pt>
    <dgm:pt modelId="{CCC89FFC-B0F5-4ABE-8B3B-9190B72D00EE}" type="pres">
      <dgm:prSet presAssocID="{792632D9-E421-487A-81F1-DAD09E7379A8}" presName="bgRect" presStyleLbl="bgShp" presStyleIdx="1" presStyleCnt="2"/>
      <dgm:spPr/>
    </dgm:pt>
    <dgm:pt modelId="{2790B356-9A2C-4B5D-BF7C-98D24AA04CBC}" type="pres">
      <dgm:prSet presAssocID="{792632D9-E421-487A-81F1-DAD09E7379A8}" presName="iconRect" presStyleLbl="node1" presStyleIdx="1" presStyleCnt="2"/>
      <dgm:spPr/>
    </dgm:pt>
    <dgm:pt modelId="{C3CE8E7A-58C2-4B04-8B34-6452F4046E08}" type="pres">
      <dgm:prSet presAssocID="{792632D9-E421-487A-81F1-DAD09E7379A8}" presName="spaceRect" presStyleCnt="0"/>
      <dgm:spPr/>
    </dgm:pt>
    <dgm:pt modelId="{A9A381B8-A149-4F65-A92A-BC9AD60EFA18}" type="pres">
      <dgm:prSet presAssocID="{792632D9-E421-487A-81F1-DAD09E7379A8}" presName="parTx" presStyleLbl="revTx" presStyleIdx="1" presStyleCnt="2">
        <dgm:presLayoutVars>
          <dgm:chMax val="0"/>
          <dgm:chPref val="0"/>
        </dgm:presLayoutVars>
      </dgm:prSet>
      <dgm:spPr/>
    </dgm:pt>
  </dgm:ptLst>
  <dgm:cxnLst>
    <dgm:cxn modelId="{7A55246E-DA94-4702-A3CD-75D59BC3D479}" type="presOf" srcId="{C27E0ADC-FCE3-4865-89BF-D25DCFBCF8DC}" destId="{624B349E-5CFA-4469-9D83-3B3113DAC479}" srcOrd="0" destOrd="0" presId="urn:microsoft.com/office/officeart/2018/2/layout/IconVerticalSolidList"/>
    <dgm:cxn modelId="{FB29E886-8D65-4A17-AF36-BA48682A1F1B}" type="presOf" srcId="{14A47C49-3F4E-4B23-9B08-A35013B7D2D5}" destId="{B1D43AB1-6117-4531-9DE6-EF176D16ADEC}" srcOrd="0" destOrd="0" presId="urn:microsoft.com/office/officeart/2018/2/layout/IconVerticalSolidList"/>
    <dgm:cxn modelId="{A8E9D28F-ACA6-4707-8A1B-67A283F50692}" srcId="{14A47C49-3F4E-4B23-9B08-A35013B7D2D5}" destId="{C27E0ADC-FCE3-4865-89BF-D25DCFBCF8DC}" srcOrd="0" destOrd="0" parTransId="{38D19AB2-EB59-43C5-8977-8BDAB2C0D497}" sibTransId="{1BF433E9-F378-4B8D-9327-6C8AAA2A0D4E}"/>
    <dgm:cxn modelId="{FBCA19EB-6BE6-428D-87C3-6C513A6981EA}" srcId="{14A47C49-3F4E-4B23-9B08-A35013B7D2D5}" destId="{792632D9-E421-487A-81F1-DAD09E7379A8}" srcOrd="1" destOrd="0" parTransId="{AE72D850-501A-4249-BEC6-B68F4C04667B}" sibTransId="{DABFBF02-F190-418F-93D8-5F7A6A4964F1}"/>
    <dgm:cxn modelId="{43A194F5-1711-4F3E-8BDF-7C0B0D4C1742}" type="presOf" srcId="{792632D9-E421-487A-81F1-DAD09E7379A8}" destId="{A9A381B8-A149-4F65-A92A-BC9AD60EFA18}" srcOrd="0" destOrd="0" presId="urn:microsoft.com/office/officeart/2018/2/layout/IconVerticalSolidList"/>
    <dgm:cxn modelId="{CA48F447-8487-48E3-9DD2-A517449BD7A6}" type="presParOf" srcId="{B1D43AB1-6117-4531-9DE6-EF176D16ADEC}" destId="{F52FC4C3-9BE1-4768-B6DE-469D16328AA6}" srcOrd="0" destOrd="0" presId="urn:microsoft.com/office/officeart/2018/2/layout/IconVerticalSolidList"/>
    <dgm:cxn modelId="{35E1EF71-AD2E-4E06-811C-0BD6695B34E3}" type="presParOf" srcId="{F52FC4C3-9BE1-4768-B6DE-469D16328AA6}" destId="{4A79484A-E5DA-485B-937F-BFEF516DE475}" srcOrd="0" destOrd="0" presId="urn:microsoft.com/office/officeart/2018/2/layout/IconVerticalSolidList"/>
    <dgm:cxn modelId="{B7766309-986A-4884-960A-0F8C9DE88835}" type="presParOf" srcId="{F52FC4C3-9BE1-4768-B6DE-469D16328AA6}" destId="{F4306A3B-0067-4C3B-A916-19C179CF78D4}" srcOrd="1" destOrd="0" presId="urn:microsoft.com/office/officeart/2018/2/layout/IconVerticalSolidList"/>
    <dgm:cxn modelId="{DA68301B-4141-4C93-AA4D-A9EEB233EA65}" type="presParOf" srcId="{F52FC4C3-9BE1-4768-B6DE-469D16328AA6}" destId="{951C95C8-AA9A-4599-91E3-69B26E992D68}" srcOrd="2" destOrd="0" presId="urn:microsoft.com/office/officeart/2018/2/layout/IconVerticalSolidList"/>
    <dgm:cxn modelId="{979CA870-64DE-401F-800D-1952202D33B9}" type="presParOf" srcId="{F52FC4C3-9BE1-4768-B6DE-469D16328AA6}" destId="{624B349E-5CFA-4469-9D83-3B3113DAC479}" srcOrd="3" destOrd="0" presId="urn:microsoft.com/office/officeart/2018/2/layout/IconVerticalSolidList"/>
    <dgm:cxn modelId="{AE87C24D-61CF-48BB-871E-21A3EF114B34}" type="presParOf" srcId="{B1D43AB1-6117-4531-9DE6-EF176D16ADEC}" destId="{27934A49-B470-478F-8895-AE913402B1E4}" srcOrd="1" destOrd="0" presId="urn:microsoft.com/office/officeart/2018/2/layout/IconVerticalSolidList"/>
    <dgm:cxn modelId="{033B95DC-52B5-4D10-B6F8-800A4DAB3292}" type="presParOf" srcId="{B1D43AB1-6117-4531-9DE6-EF176D16ADEC}" destId="{1EE9C715-67E2-4DD9-B6AD-AB2F5F513D42}" srcOrd="2" destOrd="0" presId="urn:microsoft.com/office/officeart/2018/2/layout/IconVerticalSolidList"/>
    <dgm:cxn modelId="{A724037C-C35E-42C0-B791-BDDC06EEB8ED}" type="presParOf" srcId="{1EE9C715-67E2-4DD9-B6AD-AB2F5F513D42}" destId="{CCC89FFC-B0F5-4ABE-8B3B-9190B72D00EE}" srcOrd="0" destOrd="0" presId="urn:microsoft.com/office/officeart/2018/2/layout/IconVerticalSolidList"/>
    <dgm:cxn modelId="{071AA1AA-A0E4-4314-A5B6-46A110418936}" type="presParOf" srcId="{1EE9C715-67E2-4DD9-B6AD-AB2F5F513D42}" destId="{2790B356-9A2C-4B5D-BF7C-98D24AA04CBC}" srcOrd="1" destOrd="0" presId="urn:microsoft.com/office/officeart/2018/2/layout/IconVerticalSolidList"/>
    <dgm:cxn modelId="{2402AE12-AFFA-42F6-A404-DA15F562B663}" type="presParOf" srcId="{1EE9C715-67E2-4DD9-B6AD-AB2F5F513D42}" destId="{C3CE8E7A-58C2-4B04-8B34-6452F4046E08}" srcOrd="2" destOrd="0" presId="urn:microsoft.com/office/officeart/2018/2/layout/IconVerticalSolidList"/>
    <dgm:cxn modelId="{DB216E27-C7CC-496E-A7FF-1C9C35B4A38F}" type="presParOf" srcId="{1EE9C715-67E2-4DD9-B6AD-AB2F5F513D42}" destId="{A9A381B8-A149-4F65-A92A-BC9AD60EFA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A47C49-3F4E-4B23-9B08-A35013B7D2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AA18811-993B-484D-A6D8-82C0EC57EE22}">
      <dgm:prSet/>
      <dgm:spPr/>
      <dgm:t>
        <a:bodyPr/>
        <a:lstStyle/>
        <a:p>
          <a:pPr>
            <a:lnSpc>
              <a:spcPct val="100000"/>
            </a:lnSpc>
          </a:pPr>
          <a:r>
            <a:rPr lang="en-GB"/>
            <a:t>A higher damping factor will cause the random walker to move more slowly, which can help the algorithm converge faster. </a:t>
          </a:r>
          <a:endParaRPr lang="en-US"/>
        </a:p>
      </dgm:t>
    </dgm:pt>
    <dgm:pt modelId="{175A4995-BEB6-4D2B-9B5E-3DB9B712AAB2}" type="parTrans" cxnId="{9ABA8623-3B7B-4045-8091-9ACAAA5E2047}">
      <dgm:prSet/>
      <dgm:spPr/>
      <dgm:t>
        <a:bodyPr/>
        <a:lstStyle/>
        <a:p>
          <a:endParaRPr lang="en-US"/>
        </a:p>
      </dgm:t>
    </dgm:pt>
    <dgm:pt modelId="{28585DB7-6516-4CF8-A76B-DFB973C85F09}" type="sibTrans" cxnId="{9ABA8623-3B7B-4045-8091-9ACAAA5E2047}">
      <dgm:prSet/>
      <dgm:spPr/>
      <dgm:t>
        <a:bodyPr/>
        <a:lstStyle/>
        <a:p>
          <a:endParaRPr lang="en-US"/>
        </a:p>
      </dgm:t>
    </dgm:pt>
    <dgm:pt modelId="{B51B5F50-87D3-4284-86E1-956462A755B8}">
      <dgm:prSet/>
      <dgm:spPr/>
      <dgm:t>
        <a:bodyPr/>
        <a:lstStyle/>
        <a:p>
          <a:pPr>
            <a:lnSpc>
              <a:spcPct val="100000"/>
            </a:lnSpc>
          </a:pPr>
          <a:r>
            <a:rPr lang="en-GB"/>
            <a:t>A lower damping factor will cause the random walker to move more quickly, which can help the algorithm explore the graph more thoroughly but may make it converge slower.</a:t>
          </a:r>
          <a:endParaRPr lang="en-US"/>
        </a:p>
      </dgm:t>
    </dgm:pt>
    <dgm:pt modelId="{5C8032A4-1815-4B28-B4C5-85D905F631D9}" type="parTrans" cxnId="{19D9E0ED-A426-4763-A986-366F3D41457B}">
      <dgm:prSet/>
      <dgm:spPr/>
      <dgm:t>
        <a:bodyPr/>
        <a:lstStyle/>
        <a:p>
          <a:endParaRPr lang="en-US"/>
        </a:p>
      </dgm:t>
    </dgm:pt>
    <dgm:pt modelId="{D1FC4D0F-CE43-433B-A234-00F39E0A581A}" type="sibTrans" cxnId="{19D9E0ED-A426-4763-A986-366F3D41457B}">
      <dgm:prSet/>
      <dgm:spPr/>
      <dgm:t>
        <a:bodyPr/>
        <a:lstStyle/>
        <a:p>
          <a:endParaRPr lang="en-US"/>
        </a:p>
      </dgm:t>
    </dgm:pt>
    <dgm:pt modelId="{C27E0ADC-FCE3-4865-89BF-D25DCFBCF8DC}">
      <dgm:prSet/>
      <dgm:spPr/>
      <dgm:t>
        <a:bodyPr/>
        <a:lstStyle/>
        <a:p>
          <a:pPr>
            <a:lnSpc>
              <a:spcPct val="100000"/>
            </a:lnSpc>
          </a:pPr>
          <a:r>
            <a:rPr lang="en-GB"/>
            <a:t>Damping factor considered here is 0.85</a:t>
          </a:r>
          <a:r>
            <a:rPr lang="en-GB">
              <a:latin typeface="Calibri Light" panose="020F0302020204030204"/>
            </a:rPr>
            <a:t>.</a:t>
          </a:r>
          <a:endParaRPr lang="en-US"/>
        </a:p>
      </dgm:t>
    </dgm:pt>
    <dgm:pt modelId="{38D19AB2-EB59-43C5-8977-8BDAB2C0D497}" type="parTrans" cxnId="{A8E9D28F-ACA6-4707-8A1B-67A283F50692}">
      <dgm:prSet/>
      <dgm:spPr/>
      <dgm:t>
        <a:bodyPr/>
        <a:lstStyle/>
        <a:p>
          <a:endParaRPr lang="en-US"/>
        </a:p>
      </dgm:t>
    </dgm:pt>
    <dgm:pt modelId="{1BF433E9-F378-4B8D-9327-6C8AAA2A0D4E}" type="sibTrans" cxnId="{A8E9D28F-ACA6-4707-8A1B-67A283F50692}">
      <dgm:prSet/>
      <dgm:spPr/>
      <dgm:t>
        <a:bodyPr/>
        <a:lstStyle/>
        <a:p>
          <a:endParaRPr lang="en-US"/>
        </a:p>
      </dgm:t>
    </dgm:pt>
    <dgm:pt modelId="{B1D43AB1-6117-4531-9DE6-EF176D16ADEC}" type="pres">
      <dgm:prSet presAssocID="{14A47C49-3F4E-4B23-9B08-A35013B7D2D5}" presName="root" presStyleCnt="0">
        <dgm:presLayoutVars>
          <dgm:dir/>
          <dgm:resizeHandles val="exact"/>
        </dgm:presLayoutVars>
      </dgm:prSet>
      <dgm:spPr/>
    </dgm:pt>
    <dgm:pt modelId="{6927F56C-F45E-48D2-8F01-F9AC9F619716}" type="pres">
      <dgm:prSet presAssocID="{3AA18811-993B-484D-A6D8-82C0EC57EE22}" presName="compNode" presStyleCnt="0"/>
      <dgm:spPr/>
    </dgm:pt>
    <dgm:pt modelId="{8FD4146E-7D25-4663-A452-B730AAF83B99}" type="pres">
      <dgm:prSet presAssocID="{3AA18811-993B-484D-A6D8-82C0EC57EE22}" presName="bgRect" presStyleLbl="bgShp" presStyleIdx="0" presStyleCnt="3"/>
      <dgm:spPr/>
    </dgm:pt>
    <dgm:pt modelId="{10050DB5-7C70-4845-B15A-0EDED9C8F129}" type="pres">
      <dgm:prSet presAssocID="{3AA18811-993B-484D-A6D8-82C0EC57EE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uscle Arm"/>
        </a:ext>
      </dgm:extLst>
    </dgm:pt>
    <dgm:pt modelId="{FC1914A2-8990-4AF4-9AA4-5BA2E23093BD}" type="pres">
      <dgm:prSet presAssocID="{3AA18811-993B-484D-A6D8-82C0EC57EE22}" presName="spaceRect" presStyleCnt="0"/>
      <dgm:spPr/>
    </dgm:pt>
    <dgm:pt modelId="{D9360367-6925-473D-81A6-A3014832637B}" type="pres">
      <dgm:prSet presAssocID="{3AA18811-993B-484D-A6D8-82C0EC57EE22}" presName="parTx" presStyleLbl="revTx" presStyleIdx="0" presStyleCnt="3">
        <dgm:presLayoutVars>
          <dgm:chMax val="0"/>
          <dgm:chPref val="0"/>
        </dgm:presLayoutVars>
      </dgm:prSet>
      <dgm:spPr/>
    </dgm:pt>
    <dgm:pt modelId="{68E59C5A-31D3-46C4-8CDE-E4FCB023FA0F}" type="pres">
      <dgm:prSet presAssocID="{28585DB7-6516-4CF8-A76B-DFB973C85F09}" presName="sibTrans" presStyleCnt="0"/>
      <dgm:spPr/>
    </dgm:pt>
    <dgm:pt modelId="{D2733ABD-F91D-4439-8028-BE26E588B911}" type="pres">
      <dgm:prSet presAssocID="{B51B5F50-87D3-4284-86E1-956462A755B8}" presName="compNode" presStyleCnt="0"/>
      <dgm:spPr/>
    </dgm:pt>
    <dgm:pt modelId="{CB6EA35C-D853-4998-BA3A-000000532139}" type="pres">
      <dgm:prSet presAssocID="{B51B5F50-87D3-4284-86E1-956462A755B8}" presName="bgRect" presStyleLbl="bgShp" presStyleIdx="1" presStyleCnt="3"/>
      <dgm:spPr/>
    </dgm:pt>
    <dgm:pt modelId="{7096A7A6-8CD4-4B0A-897B-6DFA1FF9B9A6}" type="pres">
      <dgm:prSet presAssocID="{B51B5F50-87D3-4284-86E1-956462A755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D4AA851F-57E5-43FE-9949-6BA33B2D4167}" type="pres">
      <dgm:prSet presAssocID="{B51B5F50-87D3-4284-86E1-956462A755B8}" presName="spaceRect" presStyleCnt="0"/>
      <dgm:spPr/>
    </dgm:pt>
    <dgm:pt modelId="{7F84CF0E-B5E6-483A-A955-E855772022C2}" type="pres">
      <dgm:prSet presAssocID="{B51B5F50-87D3-4284-86E1-956462A755B8}" presName="parTx" presStyleLbl="revTx" presStyleIdx="1" presStyleCnt="3">
        <dgm:presLayoutVars>
          <dgm:chMax val="0"/>
          <dgm:chPref val="0"/>
        </dgm:presLayoutVars>
      </dgm:prSet>
      <dgm:spPr/>
    </dgm:pt>
    <dgm:pt modelId="{0B3CA16A-0774-443C-8475-3BC424614BE9}" type="pres">
      <dgm:prSet presAssocID="{D1FC4D0F-CE43-433B-A234-00F39E0A581A}" presName="sibTrans" presStyleCnt="0"/>
      <dgm:spPr/>
    </dgm:pt>
    <dgm:pt modelId="{F52FC4C3-9BE1-4768-B6DE-469D16328AA6}" type="pres">
      <dgm:prSet presAssocID="{C27E0ADC-FCE3-4865-89BF-D25DCFBCF8DC}" presName="compNode" presStyleCnt="0"/>
      <dgm:spPr/>
    </dgm:pt>
    <dgm:pt modelId="{4A79484A-E5DA-485B-937F-BFEF516DE475}" type="pres">
      <dgm:prSet presAssocID="{C27E0ADC-FCE3-4865-89BF-D25DCFBCF8DC}" presName="bgRect" presStyleLbl="bgShp" presStyleIdx="2" presStyleCnt="3"/>
      <dgm:spPr/>
    </dgm:pt>
    <dgm:pt modelId="{F4306A3B-0067-4C3B-A916-19C179CF78D4}" type="pres">
      <dgm:prSet presAssocID="{C27E0ADC-FCE3-4865-89BF-D25DCFBCF8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hermometer"/>
        </a:ext>
      </dgm:extLst>
    </dgm:pt>
    <dgm:pt modelId="{951C95C8-AA9A-4599-91E3-69B26E992D68}" type="pres">
      <dgm:prSet presAssocID="{C27E0ADC-FCE3-4865-89BF-D25DCFBCF8DC}" presName="spaceRect" presStyleCnt="0"/>
      <dgm:spPr/>
    </dgm:pt>
    <dgm:pt modelId="{624B349E-5CFA-4469-9D83-3B3113DAC479}" type="pres">
      <dgm:prSet presAssocID="{C27E0ADC-FCE3-4865-89BF-D25DCFBCF8DC}" presName="parTx" presStyleLbl="revTx" presStyleIdx="2" presStyleCnt="3">
        <dgm:presLayoutVars>
          <dgm:chMax val="0"/>
          <dgm:chPref val="0"/>
        </dgm:presLayoutVars>
      </dgm:prSet>
      <dgm:spPr/>
    </dgm:pt>
  </dgm:ptLst>
  <dgm:cxnLst>
    <dgm:cxn modelId="{9ABA8623-3B7B-4045-8091-9ACAAA5E2047}" srcId="{14A47C49-3F4E-4B23-9B08-A35013B7D2D5}" destId="{3AA18811-993B-484D-A6D8-82C0EC57EE22}" srcOrd="0" destOrd="0" parTransId="{175A4995-BEB6-4D2B-9B5E-3DB9B712AAB2}" sibTransId="{28585DB7-6516-4CF8-A76B-DFB973C85F09}"/>
    <dgm:cxn modelId="{5E9E636C-4F9C-4D1E-9090-3AB57CEEC809}" type="presOf" srcId="{B51B5F50-87D3-4284-86E1-956462A755B8}" destId="{7F84CF0E-B5E6-483A-A955-E855772022C2}" srcOrd="0" destOrd="0" presId="urn:microsoft.com/office/officeart/2018/2/layout/IconVerticalSolidList"/>
    <dgm:cxn modelId="{FB29E886-8D65-4A17-AF36-BA48682A1F1B}" type="presOf" srcId="{14A47C49-3F4E-4B23-9B08-A35013B7D2D5}" destId="{B1D43AB1-6117-4531-9DE6-EF176D16ADEC}" srcOrd="0" destOrd="0" presId="urn:microsoft.com/office/officeart/2018/2/layout/IconVerticalSolidList"/>
    <dgm:cxn modelId="{A8E9D28F-ACA6-4707-8A1B-67A283F50692}" srcId="{14A47C49-3F4E-4B23-9B08-A35013B7D2D5}" destId="{C27E0ADC-FCE3-4865-89BF-D25DCFBCF8DC}" srcOrd="2" destOrd="0" parTransId="{38D19AB2-EB59-43C5-8977-8BDAB2C0D497}" sibTransId="{1BF433E9-F378-4B8D-9327-6C8AAA2A0D4E}"/>
    <dgm:cxn modelId="{6255D6D1-B196-4157-8BB7-8EC5FC3EA354}" type="presOf" srcId="{C27E0ADC-FCE3-4865-89BF-D25DCFBCF8DC}" destId="{624B349E-5CFA-4469-9D83-3B3113DAC479}" srcOrd="0" destOrd="0" presId="urn:microsoft.com/office/officeart/2018/2/layout/IconVerticalSolidList"/>
    <dgm:cxn modelId="{19D9E0ED-A426-4763-A986-366F3D41457B}" srcId="{14A47C49-3F4E-4B23-9B08-A35013B7D2D5}" destId="{B51B5F50-87D3-4284-86E1-956462A755B8}" srcOrd="1" destOrd="0" parTransId="{5C8032A4-1815-4B28-B4C5-85D905F631D9}" sibTransId="{D1FC4D0F-CE43-433B-A234-00F39E0A581A}"/>
    <dgm:cxn modelId="{4263B4EE-CCBA-4B2E-B505-FE3546040A5D}" type="presOf" srcId="{3AA18811-993B-484D-A6D8-82C0EC57EE22}" destId="{D9360367-6925-473D-81A6-A3014832637B}" srcOrd="0" destOrd="0" presId="urn:microsoft.com/office/officeart/2018/2/layout/IconVerticalSolidList"/>
    <dgm:cxn modelId="{6579C691-69B2-4E95-83C2-4857D32F73B7}" type="presParOf" srcId="{B1D43AB1-6117-4531-9DE6-EF176D16ADEC}" destId="{6927F56C-F45E-48D2-8F01-F9AC9F619716}" srcOrd="0" destOrd="0" presId="urn:microsoft.com/office/officeart/2018/2/layout/IconVerticalSolidList"/>
    <dgm:cxn modelId="{30D37445-ACB5-4321-BA66-6C34CA003C17}" type="presParOf" srcId="{6927F56C-F45E-48D2-8F01-F9AC9F619716}" destId="{8FD4146E-7D25-4663-A452-B730AAF83B99}" srcOrd="0" destOrd="0" presId="urn:microsoft.com/office/officeart/2018/2/layout/IconVerticalSolidList"/>
    <dgm:cxn modelId="{56D33330-5547-4DA7-9B77-D377BB2AC544}" type="presParOf" srcId="{6927F56C-F45E-48D2-8F01-F9AC9F619716}" destId="{10050DB5-7C70-4845-B15A-0EDED9C8F129}" srcOrd="1" destOrd="0" presId="urn:microsoft.com/office/officeart/2018/2/layout/IconVerticalSolidList"/>
    <dgm:cxn modelId="{F52D4964-2AE1-4A1D-8501-8FD261789F94}" type="presParOf" srcId="{6927F56C-F45E-48D2-8F01-F9AC9F619716}" destId="{FC1914A2-8990-4AF4-9AA4-5BA2E23093BD}" srcOrd="2" destOrd="0" presId="urn:microsoft.com/office/officeart/2018/2/layout/IconVerticalSolidList"/>
    <dgm:cxn modelId="{D19A909B-75CE-4DB9-A28F-CD10F2BC0B50}" type="presParOf" srcId="{6927F56C-F45E-48D2-8F01-F9AC9F619716}" destId="{D9360367-6925-473D-81A6-A3014832637B}" srcOrd="3" destOrd="0" presId="urn:microsoft.com/office/officeart/2018/2/layout/IconVerticalSolidList"/>
    <dgm:cxn modelId="{688FD3B0-5BDF-442A-917B-942D3E08C9FB}" type="presParOf" srcId="{B1D43AB1-6117-4531-9DE6-EF176D16ADEC}" destId="{68E59C5A-31D3-46C4-8CDE-E4FCB023FA0F}" srcOrd="1" destOrd="0" presId="urn:microsoft.com/office/officeart/2018/2/layout/IconVerticalSolidList"/>
    <dgm:cxn modelId="{E30BF046-354C-4D79-A68C-15F750425783}" type="presParOf" srcId="{B1D43AB1-6117-4531-9DE6-EF176D16ADEC}" destId="{D2733ABD-F91D-4439-8028-BE26E588B911}" srcOrd="2" destOrd="0" presId="urn:microsoft.com/office/officeart/2018/2/layout/IconVerticalSolidList"/>
    <dgm:cxn modelId="{361292EA-A2BD-47F8-AA33-26524D9250A8}" type="presParOf" srcId="{D2733ABD-F91D-4439-8028-BE26E588B911}" destId="{CB6EA35C-D853-4998-BA3A-000000532139}" srcOrd="0" destOrd="0" presId="urn:microsoft.com/office/officeart/2018/2/layout/IconVerticalSolidList"/>
    <dgm:cxn modelId="{79A049E8-F9C5-4ED1-B8EB-2A13A7D7A02F}" type="presParOf" srcId="{D2733ABD-F91D-4439-8028-BE26E588B911}" destId="{7096A7A6-8CD4-4B0A-897B-6DFA1FF9B9A6}" srcOrd="1" destOrd="0" presId="urn:microsoft.com/office/officeart/2018/2/layout/IconVerticalSolidList"/>
    <dgm:cxn modelId="{AB13E0EE-37A1-4D89-B4BA-567C1684640D}" type="presParOf" srcId="{D2733ABD-F91D-4439-8028-BE26E588B911}" destId="{D4AA851F-57E5-43FE-9949-6BA33B2D4167}" srcOrd="2" destOrd="0" presId="urn:microsoft.com/office/officeart/2018/2/layout/IconVerticalSolidList"/>
    <dgm:cxn modelId="{1CD93D4E-19C9-48AE-B533-EE9ADE7B8203}" type="presParOf" srcId="{D2733ABD-F91D-4439-8028-BE26E588B911}" destId="{7F84CF0E-B5E6-483A-A955-E855772022C2}" srcOrd="3" destOrd="0" presId="urn:microsoft.com/office/officeart/2018/2/layout/IconVerticalSolidList"/>
    <dgm:cxn modelId="{DE091268-6F92-40C2-9440-FF7A19C8ABB5}" type="presParOf" srcId="{B1D43AB1-6117-4531-9DE6-EF176D16ADEC}" destId="{0B3CA16A-0774-443C-8475-3BC424614BE9}" srcOrd="3" destOrd="0" presId="urn:microsoft.com/office/officeart/2018/2/layout/IconVerticalSolidList"/>
    <dgm:cxn modelId="{546C7F74-E616-46E9-B141-BEF02ED60C79}" type="presParOf" srcId="{B1D43AB1-6117-4531-9DE6-EF176D16ADEC}" destId="{F52FC4C3-9BE1-4768-B6DE-469D16328AA6}" srcOrd="4" destOrd="0" presId="urn:microsoft.com/office/officeart/2018/2/layout/IconVerticalSolidList"/>
    <dgm:cxn modelId="{AE4DDAC1-245C-4EA3-BF14-A5038B922C96}" type="presParOf" srcId="{F52FC4C3-9BE1-4768-B6DE-469D16328AA6}" destId="{4A79484A-E5DA-485B-937F-BFEF516DE475}" srcOrd="0" destOrd="0" presId="urn:microsoft.com/office/officeart/2018/2/layout/IconVerticalSolidList"/>
    <dgm:cxn modelId="{6ED125C5-13C5-4A9E-9122-3A48DF70D095}" type="presParOf" srcId="{F52FC4C3-9BE1-4768-B6DE-469D16328AA6}" destId="{F4306A3B-0067-4C3B-A916-19C179CF78D4}" srcOrd="1" destOrd="0" presId="urn:microsoft.com/office/officeart/2018/2/layout/IconVerticalSolidList"/>
    <dgm:cxn modelId="{7CAE14D8-E5E3-4F4D-8791-229694F6787D}" type="presParOf" srcId="{F52FC4C3-9BE1-4768-B6DE-469D16328AA6}" destId="{951C95C8-AA9A-4599-91E3-69B26E992D68}" srcOrd="2" destOrd="0" presId="urn:microsoft.com/office/officeart/2018/2/layout/IconVerticalSolidList"/>
    <dgm:cxn modelId="{1F7F47F3-4EA4-438F-A60E-2203E43D5FBD}" type="presParOf" srcId="{F52FC4C3-9BE1-4768-B6DE-469D16328AA6}" destId="{624B349E-5CFA-4469-9D83-3B3113DAC4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A6A49F-B03E-4B5B-9CA7-62E562DC92F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B1D1BF6-D9F4-47EE-BFC4-E97B971461D7}">
      <dgm:prSet/>
      <dgm:spPr/>
      <dgm:t>
        <a:bodyPr/>
        <a:lstStyle/>
        <a:p>
          <a:pPr>
            <a:lnSpc>
              <a:spcPct val="100000"/>
            </a:lnSpc>
          </a:pPr>
          <a:r>
            <a:rPr lang="en-GB"/>
            <a:t>In case convergence is not achieved in a limited number of iterations, we can increase the number of iterations to allow it to converge.</a:t>
          </a:r>
          <a:endParaRPr lang="en-US"/>
        </a:p>
      </dgm:t>
    </dgm:pt>
    <dgm:pt modelId="{26D63AAE-BB53-43E9-A035-8B39B8010F04}" type="parTrans" cxnId="{C538A02D-3B1D-4104-AE41-899C321521EB}">
      <dgm:prSet/>
      <dgm:spPr/>
      <dgm:t>
        <a:bodyPr/>
        <a:lstStyle/>
        <a:p>
          <a:endParaRPr lang="en-US"/>
        </a:p>
      </dgm:t>
    </dgm:pt>
    <dgm:pt modelId="{0234B40F-EE48-4544-9A6B-9CF781B9B9B2}" type="sibTrans" cxnId="{C538A02D-3B1D-4104-AE41-899C321521EB}">
      <dgm:prSet/>
      <dgm:spPr/>
      <dgm:t>
        <a:bodyPr/>
        <a:lstStyle/>
        <a:p>
          <a:endParaRPr lang="en-US"/>
        </a:p>
      </dgm:t>
    </dgm:pt>
    <dgm:pt modelId="{5F54D974-EAEB-4F57-94FF-CC714212EFB5}">
      <dgm:prSet/>
      <dgm:spPr/>
      <dgm:t>
        <a:bodyPr/>
        <a:lstStyle/>
        <a:p>
          <a:pPr rtl="0">
            <a:lnSpc>
              <a:spcPct val="100000"/>
            </a:lnSpc>
          </a:pPr>
          <a:r>
            <a:rPr lang="en-GB"/>
            <a:t>Since our graph converge at small values </a:t>
          </a:r>
          <a:r>
            <a:rPr lang="en-GB">
              <a:latin typeface="Calibri Light" panose="020F0302020204030204"/>
            </a:rPr>
            <a:t>like 33, 31</a:t>
          </a:r>
          <a:r>
            <a:rPr lang="en-GB"/>
            <a:t> and </a:t>
          </a:r>
          <a:r>
            <a:rPr lang="en-GB">
              <a:latin typeface="Calibri Light" panose="020F0302020204030204"/>
            </a:rPr>
            <a:t>14</a:t>
          </a:r>
          <a:r>
            <a:rPr lang="en-GB"/>
            <a:t>, increasing the number of iterations gives us the same results.</a:t>
          </a:r>
          <a:endParaRPr lang="en-US"/>
        </a:p>
      </dgm:t>
    </dgm:pt>
    <dgm:pt modelId="{E497AA56-CCAA-4E1F-9E47-249BDED234CC}" type="parTrans" cxnId="{9D1572D4-BEB8-447C-9B7B-1EB68C3F7790}">
      <dgm:prSet/>
      <dgm:spPr/>
      <dgm:t>
        <a:bodyPr/>
        <a:lstStyle/>
        <a:p>
          <a:endParaRPr lang="en-US"/>
        </a:p>
      </dgm:t>
    </dgm:pt>
    <dgm:pt modelId="{FD4518AF-DA88-4666-995F-57304FE01205}" type="sibTrans" cxnId="{9D1572D4-BEB8-447C-9B7B-1EB68C3F7790}">
      <dgm:prSet/>
      <dgm:spPr/>
      <dgm:t>
        <a:bodyPr/>
        <a:lstStyle/>
        <a:p>
          <a:endParaRPr lang="en-US"/>
        </a:p>
      </dgm:t>
    </dgm:pt>
    <dgm:pt modelId="{682784AB-5258-4E2D-8235-005C5E3C0266}">
      <dgm:prSet/>
      <dgm:spPr/>
      <dgm:t>
        <a:bodyPr/>
        <a:lstStyle/>
        <a:p>
          <a:pPr>
            <a:lnSpc>
              <a:spcPct val="100000"/>
            </a:lnSpc>
          </a:pPr>
          <a:r>
            <a:rPr lang="en-GB"/>
            <a:t>This might be useful for larger datasets.</a:t>
          </a:r>
          <a:endParaRPr lang="en-US"/>
        </a:p>
      </dgm:t>
    </dgm:pt>
    <dgm:pt modelId="{42AC187C-364B-449B-99C1-E15C7BDE3EF5}" type="parTrans" cxnId="{48663E84-648C-49A8-B93C-DE5CAC7C0E74}">
      <dgm:prSet/>
      <dgm:spPr/>
      <dgm:t>
        <a:bodyPr/>
        <a:lstStyle/>
        <a:p>
          <a:endParaRPr lang="en-US"/>
        </a:p>
      </dgm:t>
    </dgm:pt>
    <dgm:pt modelId="{686D9516-501B-4F0E-97E6-CF319724D54E}" type="sibTrans" cxnId="{48663E84-648C-49A8-B93C-DE5CAC7C0E74}">
      <dgm:prSet/>
      <dgm:spPr/>
      <dgm:t>
        <a:bodyPr/>
        <a:lstStyle/>
        <a:p>
          <a:endParaRPr lang="en-US"/>
        </a:p>
      </dgm:t>
    </dgm:pt>
    <dgm:pt modelId="{39FEB86E-C63C-49A2-8D75-BD8539417271}" type="pres">
      <dgm:prSet presAssocID="{ADA6A49F-B03E-4B5B-9CA7-62E562DC92F9}" presName="root" presStyleCnt="0">
        <dgm:presLayoutVars>
          <dgm:dir/>
          <dgm:resizeHandles val="exact"/>
        </dgm:presLayoutVars>
      </dgm:prSet>
      <dgm:spPr/>
    </dgm:pt>
    <dgm:pt modelId="{6A2EBF80-433B-4DDA-A65F-90719F021D4F}" type="pres">
      <dgm:prSet presAssocID="{5B1D1BF6-D9F4-47EE-BFC4-E97B971461D7}" presName="compNode" presStyleCnt="0"/>
      <dgm:spPr/>
    </dgm:pt>
    <dgm:pt modelId="{964DDECB-38E0-4364-B69E-5A9105A5E32E}" type="pres">
      <dgm:prSet presAssocID="{5B1D1BF6-D9F4-47EE-BFC4-E97B971461D7}" presName="bgRect" presStyleLbl="bgShp" presStyleIdx="0" presStyleCnt="3"/>
      <dgm:spPr/>
    </dgm:pt>
    <dgm:pt modelId="{B86D5DBE-919D-419E-B063-BB43AB7CB3D7}" type="pres">
      <dgm:prSet presAssocID="{5B1D1BF6-D9F4-47EE-BFC4-E97B971461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26B1664A-E171-404E-95C0-6B55CA548F09}" type="pres">
      <dgm:prSet presAssocID="{5B1D1BF6-D9F4-47EE-BFC4-E97B971461D7}" presName="spaceRect" presStyleCnt="0"/>
      <dgm:spPr/>
    </dgm:pt>
    <dgm:pt modelId="{664E0620-C944-42AA-9748-150D7827E821}" type="pres">
      <dgm:prSet presAssocID="{5B1D1BF6-D9F4-47EE-BFC4-E97B971461D7}" presName="parTx" presStyleLbl="revTx" presStyleIdx="0" presStyleCnt="3">
        <dgm:presLayoutVars>
          <dgm:chMax val="0"/>
          <dgm:chPref val="0"/>
        </dgm:presLayoutVars>
      </dgm:prSet>
      <dgm:spPr/>
    </dgm:pt>
    <dgm:pt modelId="{DC5000FB-8359-49D8-951E-B8F3EBB76AD6}" type="pres">
      <dgm:prSet presAssocID="{0234B40F-EE48-4544-9A6B-9CF781B9B9B2}" presName="sibTrans" presStyleCnt="0"/>
      <dgm:spPr/>
    </dgm:pt>
    <dgm:pt modelId="{B8985E93-5DFC-4EEF-B252-679DB87F1F8A}" type="pres">
      <dgm:prSet presAssocID="{5F54D974-EAEB-4F57-94FF-CC714212EFB5}" presName="compNode" presStyleCnt="0"/>
      <dgm:spPr/>
    </dgm:pt>
    <dgm:pt modelId="{DC7330F7-9E32-4F1A-B7A6-17026AE604D3}" type="pres">
      <dgm:prSet presAssocID="{5F54D974-EAEB-4F57-94FF-CC714212EFB5}" presName="bgRect" presStyleLbl="bgShp" presStyleIdx="1" presStyleCnt="3"/>
      <dgm:spPr/>
    </dgm:pt>
    <dgm:pt modelId="{80C0AB50-472B-417D-8FE6-3F166A13AB10}" type="pres">
      <dgm:prSet presAssocID="{5F54D974-EAEB-4F57-94FF-CC714212EF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77F62604-A7CF-4898-98A4-E3E39663619A}" type="pres">
      <dgm:prSet presAssocID="{5F54D974-EAEB-4F57-94FF-CC714212EFB5}" presName="spaceRect" presStyleCnt="0"/>
      <dgm:spPr/>
    </dgm:pt>
    <dgm:pt modelId="{7355F7E1-5495-461C-9740-4B74B3CEC17F}" type="pres">
      <dgm:prSet presAssocID="{5F54D974-EAEB-4F57-94FF-CC714212EFB5}" presName="parTx" presStyleLbl="revTx" presStyleIdx="1" presStyleCnt="3">
        <dgm:presLayoutVars>
          <dgm:chMax val="0"/>
          <dgm:chPref val="0"/>
        </dgm:presLayoutVars>
      </dgm:prSet>
      <dgm:spPr/>
    </dgm:pt>
    <dgm:pt modelId="{2899AB96-FB58-4E03-B108-C934AC64177A}" type="pres">
      <dgm:prSet presAssocID="{FD4518AF-DA88-4666-995F-57304FE01205}" presName="sibTrans" presStyleCnt="0"/>
      <dgm:spPr/>
    </dgm:pt>
    <dgm:pt modelId="{96B7C059-50CF-4B38-B843-8A63D910DAC1}" type="pres">
      <dgm:prSet presAssocID="{682784AB-5258-4E2D-8235-005C5E3C0266}" presName="compNode" presStyleCnt="0"/>
      <dgm:spPr/>
    </dgm:pt>
    <dgm:pt modelId="{16A62A56-1DEF-45A9-BFC2-E97B4B1E3383}" type="pres">
      <dgm:prSet presAssocID="{682784AB-5258-4E2D-8235-005C5E3C0266}" presName="bgRect" presStyleLbl="bgShp" presStyleIdx="2" presStyleCnt="3"/>
      <dgm:spPr/>
    </dgm:pt>
    <dgm:pt modelId="{5E2D49E8-9BFD-46F4-833E-3B8A89C1615C}" type="pres">
      <dgm:prSet presAssocID="{682784AB-5258-4E2D-8235-005C5E3C026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6D257296-718E-4B84-AC39-B342C1AA159F}" type="pres">
      <dgm:prSet presAssocID="{682784AB-5258-4E2D-8235-005C5E3C0266}" presName="spaceRect" presStyleCnt="0"/>
      <dgm:spPr/>
    </dgm:pt>
    <dgm:pt modelId="{4B6B51B8-8D0B-4B2A-B1DF-4353F8F78EFA}" type="pres">
      <dgm:prSet presAssocID="{682784AB-5258-4E2D-8235-005C5E3C0266}" presName="parTx" presStyleLbl="revTx" presStyleIdx="2" presStyleCnt="3">
        <dgm:presLayoutVars>
          <dgm:chMax val="0"/>
          <dgm:chPref val="0"/>
        </dgm:presLayoutVars>
      </dgm:prSet>
      <dgm:spPr/>
    </dgm:pt>
  </dgm:ptLst>
  <dgm:cxnLst>
    <dgm:cxn modelId="{7FC0541F-C9CF-4854-96E7-4CDB5053C090}" type="presOf" srcId="{5F54D974-EAEB-4F57-94FF-CC714212EFB5}" destId="{7355F7E1-5495-461C-9740-4B74B3CEC17F}" srcOrd="0" destOrd="0" presId="urn:microsoft.com/office/officeart/2018/2/layout/IconVerticalSolidList"/>
    <dgm:cxn modelId="{C538A02D-3B1D-4104-AE41-899C321521EB}" srcId="{ADA6A49F-B03E-4B5B-9CA7-62E562DC92F9}" destId="{5B1D1BF6-D9F4-47EE-BFC4-E97B971461D7}" srcOrd="0" destOrd="0" parTransId="{26D63AAE-BB53-43E9-A035-8B39B8010F04}" sibTransId="{0234B40F-EE48-4544-9A6B-9CF781B9B9B2}"/>
    <dgm:cxn modelId="{48663E84-648C-49A8-B93C-DE5CAC7C0E74}" srcId="{ADA6A49F-B03E-4B5B-9CA7-62E562DC92F9}" destId="{682784AB-5258-4E2D-8235-005C5E3C0266}" srcOrd="2" destOrd="0" parTransId="{42AC187C-364B-449B-99C1-E15C7BDE3EF5}" sibTransId="{686D9516-501B-4F0E-97E6-CF319724D54E}"/>
    <dgm:cxn modelId="{220BDB84-9B03-4F06-AF13-F3614FB77CF7}" type="presOf" srcId="{682784AB-5258-4E2D-8235-005C5E3C0266}" destId="{4B6B51B8-8D0B-4B2A-B1DF-4353F8F78EFA}" srcOrd="0" destOrd="0" presId="urn:microsoft.com/office/officeart/2018/2/layout/IconVerticalSolidList"/>
    <dgm:cxn modelId="{213BDBC1-D74E-45C5-B6C9-E65F63AEE48B}" type="presOf" srcId="{5B1D1BF6-D9F4-47EE-BFC4-E97B971461D7}" destId="{664E0620-C944-42AA-9748-150D7827E821}" srcOrd="0" destOrd="0" presId="urn:microsoft.com/office/officeart/2018/2/layout/IconVerticalSolidList"/>
    <dgm:cxn modelId="{9D1572D4-BEB8-447C-9B7B-1EB68C3F7790}" srcId="{ADA6A49F-B03E-4B5B-9CA7-62E562DC92F9}" destId="{5F54D974-EAEB-4F57-94FF-CC714212EFB5}" srcOrd="1" destOrd="0" parTransId="{E497AA56-CCAA-4E1F-9E47-249BDED234CC}" sibTransId="{FD4518AF-DA88-4666-995F-57304FE01205}"/>
    <dgm:cxn modelId="{8B9E15FB-E0B1-4100-93F2-76A77DF71732}" type="presOf" srcId="{ADA6A49F-B03E-4B5B-9CA7-62E562DC92F9}" destId="{39FEB86E-C63C-49A2-8D75-BD8539417271}" srcOrd="0" destOrd="0" presId="urn:microsoft.com/office/officeart/2018/2/layout/IconVerticalSolidList"/>
    <dgm:cxn modelId="{5B38114B-544A-4DFD-9731-F31CB98A30C7}" type="presParOf" srcId="{39FEB86E-C63C-49A2-8D75-BD8539417271}" destId="{6A2EBF80-433B-4DDA-A65F-90719F021D4F}" srcOrd="0" destOrd="0" presId="urn:microsoft.com/office/officeart/2018/2/layout/IconVerticalSolidList"/>
    <dgm:cxn modelId="{5ACDC696-90DA-42DC-9816-4283FD6CDF40}" type="presParOf" srcId="{6A2EBF80-433B-4DDA-A65F-90719F021D4F}" destId="{964DDECB-38E0-4364-B69E-5A9105A5E32E}" srcOrd="0" destOrd="0" presId="urn:microsoft.com/office/officeart/2018/2/layout/IconVerticalSolidList"/>
    <dgm:cxn modelId="{24D1351F-D60F-4DE3-B33E-D4F31FD9751A}" type="presParOf" srcId="{6A2EBF80-433B-4DDA-A65F-90719F021D4F}" destId="{B86D5DBE-919D-419E-B063-BB43AB7CB3D7}" srcOrd="1" destOrd="0" presId="urn:microsoft.com/office/officeart/2018/2/layout/IconVerticalSolidList"/>
    <dgm:cxn modelId="{9667EBA2-9C10-46DA-B8CB-5D24EA412E24}" type="presParOf" srcId="{6A2EBF80-433B-4DDA-A65F-90719F021D4F}" destId="{26B1664A-E171-404E-95C0-6B55CA548F09}" srcOrd="2" destOrd="0" presId="urn:microsoft.com/office/officeart/2018/2/layout/IconVerticalSolidList"/>
    <dgm:cxn modelId="{726DBEE0-A861-4E75-BD94-E3CE728278A7}" type="presParOf" srcId="{6A2EBF80-433B-4DDA-A65F-90719F021D4F}" destId="{664E0620-C944-42AA-9748-150D7827E821}" srcOrd="3" destOrd="0" presId="urn:microsoft.com/office/officeart/2018/2/layout/IconVerticalSolidList"/>
    <dgm:cxn modelId="{BF8E3BEF-3177-49A4-8DC3-77449FE8A939}" type="presParOf" srcId="{39FEB86E-C63C-49A2-8D75-BD8539417271}" destId="{DC5000FB-8359-49D8-951E-B8F3EBB76AD6}" srcOrd="1" destOrd="0" presId="urn:microsoft.com/office/officeart/2018/2/layout/IconVerticalSolidList"/>
    <dgm:cxn modelId="{01BEF2D2-CAAA-4A8E-AE91-A645B779BE97}" type="presParOf" srcId="{39FEB86E-C63C-49A2-8D75-BD8539417271}" destId="{B8985E93-5DFC-4EEF-B252-679DB87F1F8A}" srcOrd="2" destOrd="0" presId="urn:microsoft.com/office/officeart/2018/2/layout/IconVerticalSolidList"/>
    <dgm:cxn modelId="{C2393B1E-7297-4A32-A332-CF4C0D9C8E23}" type="presParOf" srcId="{B8985E93-5DFC-4EEF-B252-679DB87F1F8A}" destId="{DC7330F7-9E32-4F1A-B7A6-17026AE604D3}" srcOrd="0" destOrd="0" presId="urn:microsoft.com/office/officeart/2018/2/layout/IconVerticalSolidList"/>
    <dgm:cxn modelId="{3400C7CE-002A-427F-AB1E-F66EC5E33839}" type="presParOf" srcId="{B8985E93-5DFC-4EEF-B252-679DB87F1F8A}" destId="{80C0AB50-472B-417D-8FE6-3F166A13AB10}" srcOrd="1" destOrd="0" presId="urn:microsoft.com/office/officeart/2018/2/layout/IconVerticalSolidList"/>
    <dgm:cxn modelId="{25FF63A9-91BF-47C5-A28B-9F7E63F22FCC}" type="presParOf" srcId="{B8985E93-5DFC-4EEF-B252-679DB87F1F8A}" destId="{77F62604-A7CF-4898-98A4-E3E39663619A}" srcOrd="2" destOrd="0" presId="urn:microsoft.com/office/officeart/2018/2/layout/IconVerticalSolidList"/>
    <dgm:cxn modelId="{450D1C79-A0B4-4CBD-A77C-A12AAAB14B28}" type="presParOf" srcId="{B8985E93-5DFC-4EEF-B252-679DB87F1F8A}" destId="{7355F7E1-5495-461C-9740-4B74B3CEC17F}" srcOrd="3" destOrd="0" presId="urn:microsoft.com/office/officeart/2018/2/layout/IconVerticalSolidList"/>
    <dgm:cxn modelId="{749D5582-A8D9-4CC5-99B5-40C536F6068E}" type="presParOf" srcId="{39FEB86E-C63C-49A2-8D75-BD8539417271}" destId="{2899AB96-FB58-4E03-B108-C934AC64177A}" srcOrd="3" destOrd="0" presId="urn:microsoft.com/office/officeart/2018/2/layout/IconVerticalSolidList"/>
    <dgm:cxn modelId="{04A5D5AF-ED01-4817-AE96-FF429A5FAF2E}" type="presParOf" srcId="{39FEB86E-C63C-49A2-8D75-BD8539417271}" destId="{96B7C059-50CF-4B38-B843-8A63D910DAC1}" srcOrd="4" destOrd="0" presId="urn:microsoft.com/office/officeart/2018/2/layout/IconVerticalSolidList"/>
    <dgm:cxn modelId="{A9DF5470-4B29-4E6F-AD9E-E277531F5F89}" type="presParOf" srcId="{96B7C059-50CF-4B38-B843-8A63D910DAC1}" destId="{16A62A56-1DEF-45A9-BFC2-E97B4B1E3383}" srcOrd="0" destOrd="0" presId="urn:microsoft.com/office/officeart/2018/2/layout/IconVerticalSolidList"/>
    <dgm:cxn modelId="{0266D3D6-1A97-466E-881C-E569A291BE68}" type="presParOf" srcId="{96B7C059-50CF-4B38-B843-8A63D910DAC1}" destId="{5E2D49E8-9BFD-46F4-833E-3B8A89C1615C}" srcOrd="1" destOrd="0" presId="urn:microsoft.com/office/officeart/2018/2/layout/IconVerticalSolidList"/>
    <dgm:cxn modelId="{39401E1F-25F6-4C61-B3EE-DEB4498D126A}" type="presParOf" srcId="{96B7C059-50CF-4B38-B843-8A63D910DAC1}" destId="{6D257296-718E-4B84-AC39-B342C1AA159F}" srcOrd="2" destOrd="0" presId="urn:microsoft.com/office/officeart/2018/2/layout/IconVerticalSolidList"/>
    <dgm:cxn modelId="{08B150CB-5AC7-4C93-B0D4-F8DBDE6AC6DF}" type="presParOf" srcId="{96B7C059-50CF-4B38-B843-8A63D910DAC1}" destId="{4B6B51B8-8D0B-4B2A-B1DF-4353F8F78E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55C878-0F23-4CDA-A494-1350FB75BF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E61204-9FE2-4349-AA10-E22A474EC9F6}">
      <dgm:prSet phldr="0"/>
      <dgm:spPr/>
      <dgm:t>
        <a:bodyPr/>
        <a:lstStyle/>
        <a:p>
          <a:pPr rtl="0"/>
          <a:r>
            <a:rPr lang="en-US"/>
            <a:t>A stopping criterion is a condition or set of conditions that determine when the PageRank algorithm should stop iterating.</a:t>
          </a:r>
          <a:endParaRPr lang="en-US">
            <a:latin typeface="Calibri Light" panose="020F0302020204030204"/>
          </a:endParaRPr>
        </a:p>
      </dgm:t>
    </dgm:pt>
    <dgm:pt modelId="{9E606750-E2DE-4FE9-8A06-AC57A980E290}" type="parTrans" cxnId="{1AEE90C4-5164-4581-9A7C-67D7F058032A}">
      <dgm:prSet/>
      <dgm:spPr/>
      <dgm:t>
        <a:bodyPr/>
        <a:lstStyle/>
        <a:p>
          <a:endParaRPr lang="en-US"/>
        </a:p>
      </dgm:t>
    </dgm:pt>
    <dgm:pt modelId="{C4E46E21-2803-4C5F-9AC1-8CFD94E22036}" type="sibTrans" cxnId="{1AEE90C4-5164-4581-9A7C-67D7F058032A}">
      <dgm:prSet/>
      <dgm:spPr/>
      <dgm:t>
        <a:bodyPr/>
        <a:lstStyle/>
        <a:p>
          <a:endParaRPr lang="en-US"/>
        </a:p>
      </dgm:t>
    </dgm:pt>
    <dgm:pt modelId="{C26D8783-4341-4641-9F78-DA49B2A871E2}">
      <dgm:prSet phldr="0"/>
      <dgm:spPr/>
      <dgm:t>
        <a:bodyPr/>
        <a:lstStyle/>
        <a:p>
          <a:pPr rtl="0"/>
          <a:r>
            <a:rPr lang="en-US">
              <a:latin typeface="Calibri Light" panose="020F0302020204030204"/>
            </a:rPr>
            <a:t> </a:t>
          </a:r>
          <a:r>
            <a:rPr lang="en-US"/>
            <a:t>The most common stopping criterion used in the PageRank algorithm is based on the change in the rank of each page between iterations.</a:t>
          </a:r>
          <a:endParaRPr lang="en-US">
            <a:latin typeface="Calibri Light" panose="020F0302020204030204"/>
          </a:endParaRPr>
        </a:p>
      </dgm:t>
    </dgm:pt>
    <dgm:pt modelId="{12988086-3D11-4D5B-85ED-8BDA2BBAAE29}" type="parTrans" cxnId="{BB6FBC92-64F3-42E2-820C-4CEFFEB2BFE1}">
      <dgm:prSet/>
      <dgm:spPr/>
    </dgm:pt>
    <dgm:pt modelId="{6BA09B4E-2B7D-4EE0-881A-1F033E69E05C}" type="sibTrans" cxnId="{BB6FBC92-64F3-42E2-820C-4CEFFEB2BFE1}">
      <dgm:prSet/>
      <dgm:spPr/>
    </dgm:pt>
    <dgm:pt modelId="{01046DD6-E986-411D-ABC6-F5EBFF09FE71}">
      <dgm:prSet phldr="0"/>
      <dgm:spPr/>
      <dgm:t>
        <a:bodyPr/>
        <a:lstStyle/>
        <a:p>
          <a:r>
            <a:rPr lang="en-US">
              <a:latin typeface="Calibri Light" panose="020F0302020204030204"/>
            </a:rPr>
            <a:t> </a:t>
          </a:r>
          <a:r>
            <a:rPr lang="en-US"/>
            <a:t>Once the change in rank for all pages falls below a certain threshold, the algorithm is stopped.</a:t>
          </a:r>
        </a:p>
      </dgm:t>
    </dgm:pt>
    <dgm:pt modelId="{5D00AAF5-52B5-4D2C-9088-055649BBD14E}" type="parTrans" cxnId="{5AEDD747-480E-47D3-87D3-402BCA8669D3}">
      <dgm:prSet/>
      <dgm:spPr/>
    </dgm:pt>
    <dgm:pt modelId="{12ED827A-F933-4246-9516-32D8DEBC7706}" type="sibTrans" cxnId="{5AEDD747-480E-47D3-87D3-402BCA8669D3}">
      <dgm:prSet/>
      <dgm:spPr/>
    </dgm:pt>
    <dgm:pt modelId="{E9F3B7E2-8935-49E3-A6D5-876C8BF26C5A}" type="pres">
      <dgm:prSet presAssocID="{2D55C878-0F23-4CDA-A494-1350FB75BF0C}" presName="linear" presStyleCnt="0">
        <dgm:presLayoutVars>
          <dgm:animLvl val="lvl"/>
          <dgm:resizeHandles val="exact"/>
        </dgm:presLayoutVars>
      </dgm:prSet>
      <dgm:spPr/>
    </dgm:pt>
    <dgm:pt modelId="{381E9F50-50F6-4097-8FA4-709C1506772F}" type="pres">
      <dgm:prSet presAssocID="{9AE61204-9FE2-4349-AA10-E22A474EC9F6}" presName="parentText" presStyleLbl="node1" presStyleIdx="0" presStyleCnt="3">
        <dgm:presLayoutVars>
          <dgm:chMax val="0"/>
          <dgm:bulletEnabled val="1"/>
        </dgm:presLayoutVars>
      </dgm:prSet>
      <dgm:spPr/>
    </dgm:pt>
    <dgm:pt modelId="{EBC44A26-EE61-4CFF-819D-C3FC7C1AA390}" type="pres">
      <dgm:prSet presAssocID="{C4E46E21-2803-4C5F-9AC1-8CFD94E22036}" presName="spacer" presStyleCnt="0"/>
      <dgm:spPr/>
    </dgm:pt>
    <dgm:pt modelId="{C9DA4916-3CC1-431A-9FE2-81EC9668E4E0}" type="pres">
      <dgm:prSet presAssocID="{C26D8783-4341-4641-9F78-DA49B2A871E2}" presName="parentText" presStyleLbl="node1" presStyleIdx="1" presStyleCnt="3">
        <dgm:presLayoutVars>
          <dgm:chMax val="0"/>
          <dgm:bulletEnabled val="1"/>
        </dgm:presLayoutVars>
      </dgm:prSet>
      <dgm:spPr/>
    </dgm:pt>
    <dgm:pt modelId="{F79D99CB-2E85-4CF1-9CE6-C5F5DE0C2508}" type="pres">
      <dgm:prSet presAssocID="{6BA09B4E-2B7D-4EE0-881A-1F033E69E05C}" presName="spacer" presStyleCnt="0"/>
      <dgm:spPr/>
    </dgm:pt>
    <dgm:pt modelId="{CB14FF6C-7F26-4342-A82B-BC67869DDD2E}" type="pres">
      <dgm:prSet presAssocID="{01046DD6-E986-411D-ABC6-F5EBFF09FE71}" presName="parentText" presStyleLbl="node1" presStyleIdx="2" presStyleCnt="3">
        <dgm:presLayoutVars>
          <dgm:chMax val="0"/>
          <dgm:bulletEnabled val="1"/>
        </dgm:presLayoutVars>
      </dgm:prSet>
      <dgm:spPr/>
    </dgm:pt>
  </dgm:ptLst>
  <dgm:cxnLst>
    <dgm:cxn modelId="{56EC1661-F1BB-48AF-8632-BEC97777C81C}" type="presOf" srcId="{2D55C878-0F23-4CDA-A494-1350FB75BF0C}" destId="{E9F3B7E2-8935-49E3-A6D5-876C8BF26C5A}" srcOrd="0" destOrd="0" presId="urn:microsoft.com/office/officeart/2005/8/layout/vList2"/>
    <dgm:cxn modelId="{5AEDD747-480E-47D3-87D3-402BCA8669D3}" srcId="{2D55C878-0F23-4CDA-A494-1350FB75BF0C}" destId="{01046DD6-E986-411D-ABC6-F5EBFF09FE71}" srcOrd="2" destOrd="0" parTransId="{5D00AAF5-52B5-4D2C-9088-055649BBD14E}" sibTransId="{12ED827A-F933-4246-9516-32D8DEBC7706}"/>
    <dgm:cxn modelId="{C3DACC57-3FC0-4135-AF72-3A6542B0586B}" type="presOf" srcId="{C26D8783-4341-4641-9F78-DA49B2A871E2}" destId="{C9DA4916-3CC1-431A-9FE2-81EC9668E4E0}" srcOrd="0" destOrd="0" presId="urn:microsoft.com/office/officeart/2005/8/layout/vList2"/>
    <dgm:cxn modelId="{BB6FBC92-64F3-42E2-820C-4CEFFEB2BFE1}" srcId="{2D55C878-0F23-4CDA-A494-1350FB75BF0C}" destId="{C26D8783-4341-4641-9F78-DA49B2A871E2}" srcOrd="1" destOrd="0" parTransId="{12988086-3D11-4D5B-85ED-8BDA2BBAAE29}" sibTransId="{6BA09B4E-2B7D-4EE0-881A-1F033E69E05C}"/>
    <dgm:cxn modelId="{276AC9B5-433B-4C26-B9C4-23107C56D737}" type="presOf" srcId="{9AE61204-9FE2-4349-AA10-E22A474EC9F6}" destId="{381E9F50-50F6-4097-8FA4-709C1506772F}" srcOrd="0" destOrd="0" presId="urn:microsoft.com/office/officeart/2005/8/layout/vList2"/>
    <dgm:cxn modelId="{841073BF-A6E7-424B-9161-9C3781151BD3}" type="presOf" srcId="{01046DD6-E986-411D-ABC6-F5EBFF09FE71}" destId="{CB14FF6C-7F26-4342-A82B-BC67869DDD2E}" srcOrd="0" destOrd="0" presId="urn:microsoft.com/office/officeart/2005/8/layout/vList2"/>
    <dgm:cxn modelId="{1AEE90C4-5164-4581-9A7C-67D7F058032A}" srcId="{2D55C878-0F23-4CDA-A494-1350FB75BF0C}" destId="{9AE61204-9FE2-4349-AA10-E22A474EC9F6}" srcOrd="0" destOrd="0" parTransId="{9E606750-E2DE-4FE9-8A06-AC57A980E290}" sibTransId="{C4E46E21-2803-4C5F-9AC1-8CFD94E22036}"/>
    <dgm:cxn modelId="{6FE6ADE4-AD34-4761-B7EE-0E56BC68152B}" type="presParOf" srcId="{E9F3B7E2-8935-49E3-A6D5-876C8BF26C5A}" destId="{381E9F50-50F6-4097-8FA4-709C1506772F}" srcOrd="0" destOrd="0" presId="urn:microsoft.com/office/officeart/2005/8/layout/vList2"/>
    <dgm:cxn modelId="{87E22C3F-3FE1-456F-9B43-B4EF0A4FE1C3}" type="presParOf" srcId="{E9F3B7E2-8935-49E3-A6D5-876C8BF26C5A}" destId="{EBC44A26-EE61-4CFF-819D-C3FC7C1AA390}" srcOrd="1" destOrd="0" presId="urn:microsoft.com/office/officeart/2005/8/layout/vList2"/>
    <dgm:cxn modelId="{3CC1A1FA-0047-46BA-A81E-EB3E2377F5E1}" type="presParOf" srcId="{E9F3B7E2-8935-49E3-A6D5-876C8BF26C5A}" destId="{C9DA4916-3CC1-431A-9FE2-81EC9668E4E0}" srcOrd="2" destOrd="0" presId="urn:microsoft.com/office/officeart/2005/8/layout/vList2"/>
    <dgm:cxn modelId="{F2468179-F565-4F13-A70F-F187510389D7}" type="presParOf" srcId="{E9F3B7E2-8935-49E3-A6D5-876C8BF26C5A}" destId="{F79D99CB-2E85-4CF1-9CE6-C5F5DE0C2508}" srcOrd="3" destOrd="0" presId="urn:microsoft.com/office/officeart/2005/8/layout/vList2"/>
    <dgm:cxn modelId="{51301B0C-CF75-487A-B8EE-7486978D7A84}" type="presParOf" srcId="{E9F3B7E2-8935-49E3-A6D5-876C8BF26C5A}" destId="{CB14FF6C-7F26-4342-A82B-BC67869DDD2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E30E95-113C-4930-95CC-AE083585A1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CE51270-CDF5-4867-9B18-4F6E61588267}">
      <dgm:prSet phldr="0"/>
      <dgm:spPr/>
      <dgm:t>
        <a:bodyPr/>
        <a:lstStyle/>
        <a:p>
          <a:pPr rtl="0"/>
          <a:r>
            <a:rPr lang="en-GB"/>
            <a:t>A smaller tolerance value will cause the algorithm to stop when the difference between the PageRank scores of two consecutive iterations is smaller</a:t>
          </a:r>
          <a:r>
            <a:rPr lang="en-GB">
              <a:latin typeface="Calibri Light" panose="020F0302020204030204"/>
            </a:rPr>
            <a:t>.</a:t>
          </a:r>
          <a:endParaRPr lang="en-US">
            <a:latin typeface="Calibri Light" panose="020F0302020204030204"/>
          </a:endParaRPr>
        </a:p>
      </dgm:t>
    </dgm:pt>
    <dgm:pt modelId="{25E76E53-9CB5-41C1-AA8A-3CC84645253C}" type="parTrans" cxnId="{66694A55-3468-4F4A-B651-F9FB1FABD1C8}">
      <dgm:prSet/>
      <dgm:spPr/>
    </dgm:pt>
    <dgm:pt modelId="{4A48ACCF-5499-4B06-AEE6-D659316D1D3D}" type="sibTrans" cxnId="{66694A55-3468-4F4A-B651-F9FB1FABD1C8}">
      <dgm:prSet/>
      <dgm:spPr/>
    </dgm:pt>
    <dgm:pt modelId="{FAEDA755-70CF-46AE-B75C-CCCF83AD2CFA}">
      <dgm:prSet phldr="0"/>
      <dgm:spPr/>
      <dgm:t>
        <a:bodyPr/>
        <a:lstStyle/>
        <a:p>
          <a:r>
            <a:rPr lang="en-GB">
              <a:latin typeface="Calibri Light" panose="020F0302020204030204"/>
            </a:rPr>
            <a:t>This</a:t>
          </a:r>
          <a:r>
            <a:rPr lang="en-GB"/>
            <a:t> will make the algorithm converge more quickly, but it will also increase the computational cost of the algorithm.</a:t>
          </a:r>
          <a:endParaRPr lang="en-US"/>
        </a:p>
      </dgm:t>
    </dgm:pt>
    <dgm:pt modelId="{9E484D07-2872-43DD-9641-5743E7FD86C2}" type="parTrans" cxnId="{F6FC712C-8DA1-4ACA-B39C-2675F6E10404}">
      <dgm:prSet/>
      <dgm:spPr/>
    </dgm:pt>
    <dgm:pt modelId="{F68FCFA5-294C-450C-ACAE-A3EAE9EEFED1}" type="sibTrans" cxnId="{F6FC712C-8DA1-4ACA-B39C-2675F6E10404}">
      <dgm:prSet/>
      <dgm:spPr/>
    </dgm:pt>
    <dgm:pt modelId="{825D310F-82D8-49E5-B4DE-980C7E24D6B1}" type="pres">
      <dgm:prSet presAssocID="{C0E30E95-113C-4930-95CC-AE083585A137}" presName="linear" presStyleCnt="0">
        <dgm:presLayoutVars>
          <dgm:animLvl val="lvl"/>
          <dgm:resizeHandles val="exact"/>
        </dgm:presLayoutVars>
      </dgm:prSet>
      <dgm:spPr/>
    </dgm:pt>
    <dgm:pt modelId="{4D369BA1-BA8A-4054-9BEC-CB7820DBC22E}" type="pres">
      <dgm:prSet presAssocID="{4CE51270-CDF5-4867-9B18-4F6E61588267}" presName="parentText" presStyleLbl="node1" presStyleIdx="0" presStyleCnt="2">
        <dgm:presLayoutVars>
          <dgm:chMax val="0"/>
          <dgm:bulletEnabled val="1"/>
        </dgm:presLayoutVars>
      </dgm:prSet>
      <dgm:spPr/>
    </dgm:pt>
    <dgm:pt modelId="{BDDA75B2-EC7C-4F8B-95D9-7328C1A0904D}" type="pres">
      <dgm:prSet presAssocID="{4A48ACCF-5499-4B06-AEE6-D659316D1D3D}" presName="spacer" presStyleCnt="0"/>
      <dgm:spPr/>
    </dgm:pt>
    <dgm:pt modelId="{C21063E9-5888-40AF-93A7-C947DA85BD92}" type="pres">
      <dgm:prSet presAssocID="{FAEDA755-70CF-46AE-B75C-CCCF83AD2CFA}" presName="parentText" presStyleLbl="node1" presStyleIdx="1" presStyleCnt="2">
        <dgm:presLayoutVars>
          <dgm:chMax val="0"/>
          <dgm:bulletEnabled val="1"/>
        </dgm:presLayoutVars>
      </dgm:prSet>
      <dgm:spPr/>
    </dgm:pt>
  </dgm:ptLst>
  <dgm:cxnLst>
    <dgm:cxn modelId="{F6FC712C-8DA1-4ACA-B39C-2675F6E10404}" srcId="{C0E30E95-113C-4930-95CC-AE083585A137}" destId="{FAEDA755-70CF-46AE-B75C-CCCF83AD2CFA}" srcOrd="1" destOrd="0" parTransId="{9E484D07-2872-43DD-9641-5743E7FD86C2}" sibTransId="{F68FCFA5-294C-450C-ACAE-A3EAE9EEFED1}"/>
    <dgm:cxn modelId="{86548D32-0F44-4260-99D5-DD7C76E53537}" type="presOf" srcId="{4CE51270-CDF5-4867-9B18-4F6E61588267}" destId="{4D369BA1-BA8A-4054-9BEC-CB7820DBC22E}" srcOrd="0" destOrd="0" presId="urn:microsoft.com/office/officeart/2005/8/layout/vList2"/>
    <dgm:cxn modelId="{66694A55-3468-4F4A-B651-F9FB1FABD1C8}" srcId="{C0E30E95-113C-4930-95CC-AE083585A137}" destId="{4CE51270-CDF5-4867-9B18-4F6E61588267}" srcOrd="0" destOrd="0" parTransId="{25E76E53-9CB5-41C1-AA8A-3CC84645253C}" sibTransId="{4A48ACCF-5499-4B06-AEE6-D659316D1D3D}"/>
    <dgm:cxn modelId="{D76F5676-F7A4-4CCE-8D05-1C5FF240605B}" type="presOf" srcId="{C0E30E95-113C-4930-95CC-AE083585A137}" destId="{825D310F-82D8-49E5-B4DE-980C7E24D6B1}" srcOrd="0" destOrd="0" presId="urn:microsoft.com/office/officeart/2005/8/layout/vList2"/>
    <dgm:cxn modelId="{4ECBF7C8-0C45-4B8D-8C79-4F1D4BB748B7}" type="presOf" srcId="{FAEDA755-70CF-46AE-B75C-CCCF83AD2CFA}" destId="{C21063E9-5888-40AF-93A7-C947DA85BD92}" srcOrd="0" destOrd="0" presId="urn:microsoft.com/office/officeart/2005/8/layout/vList2"/>
    <dgm:cxn modelId="{F0CB1A72-C65C-4D70-9B6E-146BFC60742D}" type="presParOf" srcId="{825D310F-82D8-49E5-B4DE-980C7E24D6B1}" destId="{4D369BA1-BA8A-4054-9BEC-CB7820DBC22E}" srcOrd="0" destOrd="0" presId="urn:microsoft.com/office/officeart/2005/8/layout/vList2"/>
    <dgm:cxn modelId="{81442B34-6F17-47C1-8C27-39737B73F61E}" type="presParOf" srcId="{825D310F-82D8-49E5-B4DE-980C7E24D6B1}" destId="{BDDA75B2-EC7C-4F8B-95D9-7328C1A0904D}" srcOrd="1" destOrd="0" presId="urn:microsoft.com/office/officeart/2005/8/layout/vList2"/>
    <dgm:cxn modelId="{6C800192-6DD8-4E48-AB79-38B48F6C43A3}" type="presParOf" srcId="{825D310F-82D8-49E5-B4DE-980C7E24D6B1}" destId="{C21063E9-5888-40AF-93A7-C947DA85BD9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764E2-BDA8-47AE-B0B8-CE6FE9B15F51}">
      <dsp:nvSpPr>
        <dsp:cNvPr id="0" name=""/>
        <dsp:cNvSpPr/>
      </dsp:nvSpPr>
      <dsp:spPr>
        <a:xfrm>
          <a:off x="3080" y="263599"/>
          <a:ext cx="2444055" cy="342167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666750">
            <a:lnSpc>
              <a:spcPct val="90000"/>
            </a:lnSpc>
            <a:spcBef>
              <a:spcPct val="0"/>
            </a:spcBef>
            <a:spcAft>
              <a:spcPct val="35000"/>
            </a:spcAft>
            <a:buNone/>
          </a:pPr>
          <a:r>
            <a:rPr lang="en-GB" sz="1500" kern="1200"/>
            <a:t>Handling Dangling Nodes:</a:t>
          </a:r>
          <a:endParaRPr lang="en-US" sz="1500" kern="1200"/>
        </a:p>
        <a:p>
          <a:pPr marL="114300" lvl="1" indent="-114300" algn="l" defTabSz="533400">
            <a:lnSpc>
              <a:spcPct val="90000"/>
            </a:lnSpc>
            <a:spcBef>
              <a:spcPct val="0"/>
            </a:spcBef>
            <a:spcAft>
              <a:spcPct val="15000"/>
            </a:spcAft>
            <a:buChar char="•"/>
          </a:pPr>
          <a:r>
            <a:rPr lang="en-GB" sz="1200" kern="1200"/>
            <a:t>Using Teleportation</a:t>
          </a:r>
          <a:endParaRPr lang="en-US" sz="1200" kern="1200"/>
        </a:p>
        <a:p>
          <a:pPr marL="114300" lvl="1" indent="-114300" algn="l" defTabSz="533400">
            <a:lnSpc>
              <a:spcPct val="90000"/>
            </a:lnSpc>
            <a:spcBef>
              <a:spcPct val="0"/>
            </a:spcBef>
            <a:spcAft>
              <a:spcPct val="15000"/>
            </a:spcAft>
            <a:buChar char="•"/>
          </a:pPr>
          <a:r>
            <a:rPr lang="en-GB" sz="1200" kern="1200"/>
            <a:t>Using Personalisation Vector</a:t>
          </a:r>
          <a:endParaRPr lang="en-US" sz="1200" kern="1200"/>
        </a:p>
        <a:p>
          <a:pPr marL="114300" lvl="1" indent="-114300" algn="l" defTabSz="533400">
            <a:lnSpc>
              <a:spcPct val="90000"/>
            </a:lnSpc>
            <a:spcBef>
              <a:spcPct val="0"/>
            </a:spcBef>
            <a:spcAft>
              <a:spcPct val="15000"/>
            </a:spcAft>
            <a:buChar char="•"/>
          </a:pPr>
          <a:r>
            <a:rPr lang="en-GB" sz="1200" kern="1200"/>
            <a:t>Dangling Node Transition</a:t>
          </a:r>
          <a:endParaRPr lang="en-US" sz="1200" kern="1200"/>
        </a:p>
        <a:p>
          <a:pPr marL="114300" lvl="1" indent="-114300" algn="l" defTabSz="533400">
            <a:lnSpc>
              <a:spcPct val="90000"/>
            </a:lnSpc>
            <a:spcBef>
              <a:spcPct val="0"/>
            </a:spcBef>
            <a:spcAft>
              <a:spcPct val="15000"/>
            </a:spcAft>
            <a:buChar char="•"/>
          </a:pPr>
          <a:r>
            <a:rPr lang="en-GB" sz="1200" kern="1200"/>
            <a:t>Dangling node mass redistribution</a:t>
          </a:r>
          <a:endParaRPr lang="en-US" sz="1200" kern="1200"/>
        </a:p>
      </dsp:txBody>
      <dsp:txXfrm>
        <a:off x="3080" y="1563836"/>
        <a:ext cx="2444055" cy="2053006"/>
      </dsp:txXfrm>
    </dsp:sp>
    <dsp:sp modelId="{B17669B2-785E-4039-A0C9-4AC2CC35DE9C}">
      <dsp:nvSpPr>
        <dsp:cNvPr id="0" name=""/>
        <dsp:cNvSpPr/>
      </dsp:nvSpPr>
      <dsp:spPr>
        <a:xfrm>
          <a:off x="711856" y="605766"/>
          <a:ext cx="1026503" cy="102650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756094"/>
        <a:ext cx="725847" cy="725847"/>
      </dsp:txXfrm>
    </dsp:sp>
    <dsp:sp modelId="{7A374279-E045-4B92-8149-685A6042E139}">
      <dsp:nvSpPr>
        <dsp:cNvPr id="0" name=""/>
        <dsp:cNvSpPr/>
      </dsp:nvSpPr>
      <dsp:spPr>
        <a:xfrm>
          <a:off x="3080" y="3685204"/>
          <a:ext cx="2444055" cy="72"/>
        </a:xfrm>
        <a:prstGeom prst="rect">
          <a:avLst/>
        </a:prstGeom>
        <a:solidFill>
          <a:schemeClr val="accent5">
            <a:hueOff val="-965506"/>
            <a:satOff val="-2488"/>
            <a:lumOff val="-1681"/>
            <a:alphaOff val="0"/>
          </a:schemeClr>
        </a:solidFill>
        <a:ln w="12700" cap="flat" cmpd="sng" algn="ctr">
          <a:solidFill>
            <a:schemeClr val="accent5">
              <a:hueOff val="-965506"/>
              <a:satOff val="-2488"/>
              <a:lumOff val="-16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9A178A-4512-4FCA-B843-75FF3E123414}">
      <dsp:nvSpPr>
        <dsp:cNvPr id="0" name=""/>
        <dsp:cNvSpPr/>
      </dsp:nvSpPr>
      <dsp:spPr>
        <a:xfrm>
          <a:off x="2691541" y="263599"/>
          <a:ext cx="2444055" cy="3421677"/>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666750">
            <a:lnSpc>
              <a:spcPct val="90000"/>
            </a:lnSpc>
            <a:spcBef>
              <a:spcPct val="0"/>
            </a:spcBef>
            <a:spcAft>
              <a:spcPct val="35000"/>
            </a:spcAft>
            <a:buNone/>
          </a:pPr>
          <a:r>
            <a:rPr lang="en-GB" sz="1500" kern="1200"/>
            <a:t>Handling Convergence Issues:</a:t>
          </a:r>
          <a:endParaRPr lang="en-US" sz="1500" kern="1200"/>
        </a:p>
        <a:p>
          <a:pPr marL="114300" lvl="1" indent="-114300" algn="l" defTabSz="533400">
            <a:lnSpc>
              <a:spcPct val="90000"/>
            </a:lnSpc>
            <a:spcBef>
              <a:spcPct val="0"/>
            </a:spcBef>
            <a:spcAft>
              <a:spcPct val="15000"/>
            </a:spcAft>
            <a:buChar char="•"/>
          </a:pPr>
          <a:r>
            <a:rPr lang="en-GB" sz="1200" kern="1200"/>
            <a:t>Using Damping Factor</a:t>
          </a:r>
          <a:endParaRPr lang="en-US" sz="1200" kern="1200"/>
        </a:p>
        <a:p>
          <a:pPr marL="114300" lvl="1" indent="-114300" algn="l" defTabSz="533400">
            <a:lnSpc>
              <a:spcPct val="90000"/>
            </a:lnSpc>
            <a:spcBef>
              <a:spcPct val="0"/>
            </a:spcBef>
            <a:spcAft>
              <a:spcPct val="15000"/>
            </a:spcAft>
            <a:buChar char="•"/>
          </a:pPr>
          <a:r>
            <a:rPr lang="en-GB" sz="1200" kern="1200"/>
            <a:t>Increasing iterations</a:t>
          </a:r>
          <a:endParaRPr lang="en-US" sz="1200" kern="1200"/>
        </a:p>
        <a:p>
          <a:pPr marL="114300" lvl="1" indent="-114300" algn="l" defTabSz="533400">
            <a:lnSpc>
              <a:spcPct val="90000"/>
            </a:lnSpc>
            <a:spcBef>
              <a:spcPct val="0"/>
            </a:spcBef>
            <a:spcAft>
              <a:spcPct val="15000"/>
            </a:spcAft>
            <a:buChar char="•"/>
          </a:pPr>
          <a:r>
            <a:rPr lang="en-GB" sz="1200" kern="1200"/>
            <a:t>Using a stopping criterion</a:t>
          </a:r>
          <a:endParaRPr lang="en-US" sz="1200" kern="1200"/>
        </a:p>
      </dsp:txBody>
      <dsp:txXfrm>
        <a:off x="2691541" y="1563836"/>
        <a:ext cx="2444055" cy="2053006"/>
      </dsp:txXfrm>
    </dsp:sp>
    <dsp:sp modelId="{3117D296-FEF0-4D0D-9A39-97B36B7BE11D}">
      <dsp:nvSpPr>
        <dsp:cNvPr id="0" name=""/>
        <dsp:cNvSpPr/>
      </dsp:nvSpPr>
      <dsp:spPr>
        <a:xfrm>
          <a:off x="3400317" y="605766"/>
          <a:ext cx="1026503" cy="1026503"/>
        </a:xfrm>
        <a:prstGeom prst="ellipse">
          <a:avLst/>
        </a:prstGeom>
        <a:solidFill>
          <a:schemeClr val="accent5">
            <a:hueOff val="-1931012"/>
            <a:satOff val="-4977"/>
            <a:lumOff val="-3361"/>
            <a:alphaOff val="0"/>
          </a:schemeClr>
        </a:solidFill>
        <a:ln w="12700" cap="flat" cmpd="sng" algn="ctr">
          <a:solidFill>
            <a:schemeClr val="accent5">
              <a:hueOff val="-1931012"/>
              <a:satOff val="-4977"/>
              <a:lumOff val="-33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756094"/>
        <a:ext cx="725847" cy="725847"/>
      </dsp:txXfrm>
    </dsp:sp>
    <dsp:sp modelId="{772A110D-A7F8-43C9-8907-99128E39E703}">
      <dsp:nvSpPr>
        <dsp:cNvPr id="0" name=""/>
        <dsp:cNvSpPr/>
      </dsp:nvSpPr>
      <dsp:spPr>
        <a:xfrm>
          <a:off x="2691541" y="3685204"/>
          <a:ext cx="2444055" cy="72"/>
        </a:xfrm>
        <a:prstGeom prst="rect">
          <a:avLst/>
        </a:prstGeom>
        <a:solidFill>
          <a:schemeClr val="accent5">
            <a:hueOff val="-2896518"/>
            <a:satOff val="-7465"/>
            <a:lumOff val="-5042"/>
            <a:alphaOff val="0"/>
          </a:schemeClr>
        </a:solidFill>
        <a:ln w="12700" cap="flat" cmpd="sng" algn="ctr">
          <a:solidFill>
            <a:schemeClr val="accent5">
              <a:hueOff val="-2896518"/>
              <a:satOff val="-7465"/>
              <a:lumOff val="-50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45A1FF-A46E-4FF5-86C7-98B9431F0965}">
      <dsp:nvSpPr>
        <dsp:cNvPr id="0" name=""/>
        <dsp:cNvSpPr/>
      </dsp:nvSpPr>
      <dsp:spPr>
        <a:xfrm>
          <a:off x="5380002" y="263599"/>
          <a:ext cx="2444055" cy="3421677"/>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666750">
            <a:lnSpc>
              <a:spcPct val="90000"/>
            </a:lnSpc>
            <a:spcBef>
              <a:spcPct val="0"/>
            </a:spcBef>
            <a:spcAft>
              <a:spcPct val="35000"/>
            </a:spcAft>
            <a:buNone/>
          </a:pPr>
          <a:r>
            <a:rPr lang="en-GB" sz="1500" kern="1200"/>
            <a:t>Dealing with disconnected components</a:t>
          </a:r>
          <a:endParaRPr lang="en-US" sz="1500" kern="1200"/>
        </a:p>
      </dsp:txBody>
      <dsp:txXfrm>
        <a:off x="5380002" y="1563836"/>
        <a:ext cx="2444055" cy="2053006"/>
      </dsp:txXfrm>
    </dsp:sp>
    <dsp:sp modelId="{A7ED8EAC-3B9E-45F1-8DC3-00F013BA0EE5}">
      <dsp:nvSpPr>
        <dsp:cNvPr id="0" name=""/>
        <dsp:cNvSpPr/>
      </dsp:nvSpPr>
      <dsp:spPr>
        <a:xfrm>
          <a:off x="6088778" y="605766"/>
          <a:ext cx="1026503" cy="1026503"/>
        </a:xfrm>
        <a:prstGeom prst="ellipse">
          <a:avLst/>
        </a:prstGeom>
        <a:solidFill>
          <a:schemeClr val="accent5">
            <a:hueOff val="-3862025"/>
            <a:satOff val="-9954"/>
            <a:lumOff val="-6723"/>
            <a:alphaOff val="0"/>
          </a:schemeClr>
        </a:solidFill>
        <a:ln w="12700" cap="flat" cmpd="sng" algn="ctr">
          <a:solidFill>
            <a:schemeClr val="accent5">
              <a:hueOff val="-3862025"/>
              <a:satOff val="-9954"/>
              <a:lumOff val="-67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756094"/>
        <a:ext cx="725847" cy="725847"/>
      </dsp:txXfrm>
    </dsp:sp>
    <dsp:sp modelId="{8CE4D1CF-506E-4AD7-810C-3E107798FC48}">
      <dsp:nvSpPr>
        <dsp:cNvPr id="0" name=""/>
        <dsp:cNvSpPr/>
      </dsp:nvSpPr>
      <dsp:spPr>
        <a:xfrm>
          <a:off x="5380002" y="3685204"/>
          <a:ext cx="2444055" cy="72"/>
        </a:xfrm>
        <a:prstGeom prst="rect">
          <a:avLst/>
        </a:prstGeom>
        <a:solidFill>
          <a:schemeClr val="accent5">
            <a:hueOff val="-4827531"/>
            <a:satOff val="-12442"/>
            <a:lumOff val="-8404"/>
            <a:alphaOff val="0"/>
          </a:schemeClr>
        </a:solidFill>
        <a:ln w="12700" cap="flat" cmpd="sng" algn="ctr">
          <a:solidFill>
            <a:schemeClr val="accent5">
              <a:hueOff val="-4827531"/>
              <a:satOff val="-12442"/>
              <a:lumOff val="-84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0436FB-01AF-4630-B9E0-0990CD2998C5}">
      <dsp:nvSpPr>
        <dsp:cNvPr id="0" name=""/>
        <dsp:cNvSpPr/>
      </dsp:nvSpPr>
      <dsp:spPr>
        <a:xfrm>
          <a:off x="8068463" y="263599"/>
          <a:ext cx="2444055" cy="342167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666750">
            <a:lnSpc>
              <a:spcPct val="90000"/>
            </a:lnSpc>
            <a:spcBef>
              <a:spcPct val="0"/>
            </a:spcBef>
            <a:spcAft>
              <a:spcPct val="35000"/>
            </a:spcAft>
            <a:buNone/>
          </a:pPr>
          <a:r>
            <a:rPr lang="en-GB" sz="1500" kern="1200"/>
            <a:t>Handling "Teleportation" or "Random Jumps"</a:t>
          </a:r>
          <a:endParaRPr lang="en-US" sz="1500" kern="1200"/>
        </a:p>
      </dsp:txBody>
      <dsp:txXfrm>
        <a:off x="8068463" y="1563836"/>
        <a:ext cx="2444055" cy="2053006"/>
      </dsp:txXfrm>
    </dsp:sp>
    <dsp:sp modelId="{867D9348-35B6-4D32-8C16-852A232EC366}">
      <dsp:nvSpPr>
        <dsp:cNvPr id="0" name=""/>
        <dsp:cNvSpPr/>
      </dsp:nvSpPr>
      <dsp:spPr>
        <a:xfrm>
          <a:off x="8777239" y="605766"/>
          <a:ext cx="1026503" cy="1026503"/>
        </a:xfrm>
        <a:prstGeom prst="ellipse">
          <a:avLst/>
        </a:prstGeom>
        <a:solidFill>
          <a:schemeClr val="accent5">
            <a:hueOff val="-5793037"/>
            <a:satOff val="-14931"/>
            <a:lumOff val="-10084"/>
            <a:alphaOff val="0"/>
          </a:schemeClr>
        </a:solidFill>
        <a:ln w="12700" cap="flat" cmpd="sng" algn="ctr">
          <a:solidFill>
            <a:schemeClr val="accent5">
              <a:hueOff val="-5793037"/>
              <a:satOff val="-14931"/>
              <a:lumOff val="-100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756094"/>
        <a:ext cx="725847" cy="725847"/>
      </dsp:txXfrm>
    </dsp:sp>
    <dsp:sp modelId="{5962B302-30EA-4454-8BAE-0F6182B79CE9}">
      <dsp:nvSpPr>
        <dsp:cNvPr id="0" name=""/>
        <dsp:cNvSpPr/>
      </dsp:nvSpPr>
      <dsp:spPr>
        <a:xfrm>
          <a:off x="8068463" y="3685204"/>
          <a:ext cx="2444055"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78D63-DB4C-42C2-AB3E-D47E8ED373F6}">
      <dsp:nvSpPr>
        <dsp:cNvPr id="0" name=""/>
        <dsp:cNvSpPr/>
      </dsp:nvSpPr>
      <dsp:spPr>
        <a:xfrm>
          <a:off x="0" y="301636"/>
          <a:ext cx="10515600" cy="119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GB" sz="3000" kern="1200">
              <a:latin typeface="Calibri Light" panose="020F0302020204030204"/>
            </a:rPr>
            <a:t>Jump to any node</a:t>
          </a:r>
          <a:endParaRPr lang="en-GB" sz="3000" kern="1200"/>
        </a:p>
      </dsp:txBody>
      <dsp:txXfrm>
        <a:off x="58177" y="359813"/>
        <a:ext cx="10399246" cy="1075400"/>
      </dsp:txXfrm>
    </dsp:sp>
    <dsp:sp modelId="{178881FC-D237-4C8B-932E-51B4F3D24B44}">
      <dsp:nvSpPr>
        <dsp:cNvPr id="0" name=""/>
        <dsp:cNvSpPr/>
      </dsp:nvSpPr>
      <dsp:spPr>
        <a:xfrm>
          <a:off x="0" y="1579791"/>
          <a:ext cx="10515600" cy="119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Here, we have set the teleportation probability to 0.1</a:t>
          </a:r>
          <a:endParaRPr lang="en-US" sz="3000" kern="1200"/>
        </a:p>
      </dsp:txBody>
      <dsp:txXfrm>
        <a:off x="58177" y="1637968"/>
        <a:ext cx="10399246" cy="1075400"/>
      </dsp:txXfrm>
    </dsp:sp>
    <dsp:sp modelId="{A710B96E-6495-44C1-8C2B-8752BA12B435}">
      <dsp:nvSpPr>
        <dsp:cNvPr id="0" name=""/>
        <dsp:cNvSpPr/>
      </dsp:nvSpPr>
      <dsp:spPr>
        <a:xfrm>
          <a:off x="0" y="2857946"/>
          <a:ext cx="10515600" cy="11917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This probability is often set to a small value, such as 0.1, to ensure that the random walker can explore the graph effectively.</a:t>
          </a:r>
          <a:endParaRPr lang="en-US" sz="3000" kern="1200"/>
        </a:p>
      </dsp:txBody>
      <dsp:txXfrm>
        <a:off x="58177" y="2916123"/>
        <a:ext cx="10399246" cy="1075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2BE3F-4CFF-44E8-A8B5-FC1C6610A6AD}">
      <dsp:nvSpPr>
        <dsp:cNvPr id="0" name=""/>
        <dsp:cNvSpPr/>
      </dsp:nvSpPr>
      <dsp:spPr>
        <a:xfrm>
          <a:off x="0" y="328892"/>
          <a:ext cx="10415058" cy="95471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GB" sz="2400" kern="1200"/>
            <a:t>A personalization vector in PageRank algorithm is a way to give a specific set of nodes a higher or lower importance than the rest of the nodes in the graph.</a:t>
          </a:r>
          <a:r>
            <a:rPr lang="en-GB" sz="2400" kern="1200">
              <a:latin typeface="Calibri Light" panose="020F0302020204030204"/>
            </a:rPr>
            <a:t> </a:t>
          </a:r>
          <a:endParaRPr lang="en-US" sz="2400" kern="1200"/>
        </a:p>
      </dsp:txBody>
      <dsp:txXfrm>
        <a:off x="46606" y="375498"/>
        <a:ext cx="10321846" cy="861507"/>
      </dsp:txXfrm>
    </dsp:sp>
    <dsp:sp modelId="{5340EA72-A60C-4135-A009-0BF1FDE5E50C}">
      <dsp:nvSpPr>
        <dsp:cNvPr id="0" name=""/>
        <dsp:cNvSpPr/>
      </dsp:nvSpPr>
      <dsp:spPr>
        <a:xfrm>
          <a:off x="0" y="1352732"/>
          <a:ext cx="10415058" cy="954719"/>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GB" sz="2400" kern="1200"/>
            <a:t>It is a way to bias the PageRank algorithm to give higher scores to certain nodes.</a:t>
          </a:r>
          <a:r>
            <a:rPr lang="en-GB" sz="2400" kern="1200">
              <a:latin typeface="Calibri Light" panose="020F0302020204030204"/>
            </a:rPr>
            <a:t> </a:t>
          </a:r>
          <a:endParaRPr lang="en-US" sz="2400" kern="1200"/>
        </a:p>
      </dsp:txBody>
      <dsp:txXfrm>
        <a:off x="46606" y="1399338"/>
        <a:ext cx="10321846" cy="861507"/>
      </dsp:txXfrm>
    </dsp:sp>
    <dsp:sp modelId="{D45A3EDC-AB94-44DD-898F-C587F0E4FBB7}">
      <dsp:nvSpPr>
        <dsp:cNvPr id="0" name=""/>
        <dsp:cNvSpPr/>
      </dsp:nvSpPr>
      <dsp:spPr>
        <a:xfrm>
          <a:off x="0" y="2376572"/>
          <a:ext cx="10415058" cy="95471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GB" sz="2400" kern="1200">
              <a:latin typeface="Calibri Light" panose="020F0302020204030204"/>
            </a:rPr>
            <a:t>It is</a:t>
          </a:r>
          <a:r>
            <a:rPr lang="en-GB" sz="2400" kern="1200"/>
            <a:t> a probability distribution over the nodes of the graph, where the probability of each node represents the importance of that node.</a:t>
          </a:r>
          <a:endParaRPr lang="en-US" sz="2400" kern="1200"/>
        </a:p>
      </dsp:txBody>
      <dsp:txXfrm>
        <a:off x="46606" y="2423178"/>
        <a:ext cx="10321846" cy="8615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9484A-E5DA-485B-937F-BFEF516DE475}">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06A3B-0067-4C3B-A916-19C179CF78D4}">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4B349E-5CFA-4469-9D83-3B3113DAC479}">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rtl="0">
            <a:lnSpc>
              <a:spcPct val="100000"/>
            </a:lnSpc>
            <a:spcBef>
              <a:spcPct val="0"/>
            </a:spcBef>
            <a:spcAft>
              <a:spcPct val="35000"/>
            </a:spcAft>
            <a:buNone/>
          </a:pPr>
          <a:r>
            <a:rPr lang="en-GB" sz="2200" b="0" kern="1200">
              <a:latin typeface="Calibri Light" panose="020F0302020204030204"/>
            </a:rPr>
            <a:t>Convergence</a:t>
          </a:r>
          <a:r>
            <a:rPr lang="en-GB" sz="2200" b="0" kern="1200"/>
            <a:t> refers to the point at which the algorithm reaches a stable state and the rank of each page in a network no longer changes.</a:t>
          </a:r>
          <a:r>
            <a:rPr lang="en-GB" sz="2200" b="0" kern="1200">
              <a:latin typeface="Calibri Light" panose="020F0302020204030204"/>
            </a:rPr>
            <a:t> </a:t>
          </a:r>
        </a:p>
      </dsp:txBody>
      <dsp:txXfrm>
        <a:off x="1507738" y="707092"/>
        <a:ext cx="9007861" cy="1305401"/>
      </dsp:txXfrm>
    </dsp:sp>
    <dsp:sp modelId="{CCC89FFC-B0F5-4ABE-8B3B-9190B72D00EE}">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90B356-9A2C-4B5D-BF7C-98D24AA04CBC}">
      <dsp:nvSpPr>
        <dsp:cNvPr id="0" name=""/>
        <dsp:cNvSpPr/>
      </dsp:nvSpPr>
      <dsp:spPr>
        <a:xfrm>
          <a:off x="394883" y="2632559"/>
          <a:ext cx="717970" cy="7179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381B8-A149-4F65-A92A-BC9AD60EFA18}">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GB" sz="2200" kern="1200"/>
            <a:t>The PageRank algorithm assigns a "rank" or importance score to each page in a network (such as a website), based on the number and quality of links pointing to that page.</a:t>
          </a:r>
          <a:endParaRPr lang="en-US" sz="2200" kern="1200"/>
        </a:p>
      </dsp:txBody>
      <dsp:txXfrm>
        <a:off x="1507738" y="2338844"/>
        <a:ext cx="9007861" cy="13054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4146E-7D25-4663-A452-B730AAF83B99}">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50DB5-7C70-4845-B15A-0EDED9C8F129}">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360367-6925-473D-81A6-A3014832637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GB" sz="2100" kern="1200"/>
            <a:t>A higher damping factor will cause the random walker to move more slowly, which can help the algorithm converge faster. </a:t>
          </a:r>
          <a:endParaRPr lang="en-US" sz="2100" kern="1200"/>
        </a:p>
      </dsp:txBody>
      <dsp:txXfrm>
        <a:off x="1435590" y="531"/>
        <a:ext cx="9080009" cy="1242935"/>
      </dsp:txXfrm>
    </dsp:sp>
    <dsp:sp modelId="{CB6EA35C-D853-4998-BA3A-000000532139}">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96A7A6-8CD4-4B0A-897B-6DFA1FF9B9A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84CF0E-B5E6-483A-A955-E855772022C2}">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GB" sz="2100" kern="1200"/>
            <a:t>A lower damping factor will cause the random walker to move more quickly, which can help the algorithm explore the graph more thoroughly but may make it converge slower.</a:t>
          </a:r>
          <a:endParaRPr lang="en-US" sz="2100" kern="1200"/>
        </a:p>
      </dsp:txBody>
      <dsp:txXfrm>
        <a:off x="1435590" y="1554201"/>
        <a:ext cx="9080009" cy="1242935"/>
      </dsp:txXfrm>
    </dsp:sp>
    <dsp:sp modelId="{4A79484A-E5DA-485B-937F-BFEF516DE475}">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06A3B-0067-4C3B-A916-19C179CF78D4}">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4B349E-5CFA-4469-9D83-3B3113DAC479}">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GB" sz="2100" kern="1200"/>
            <a:t>Damping factor considered here is 0.85</a:t>
          </a:r>
          <a:r>
            <a:rPr lang="en-GB" sz="2100" kern="1200">
              <a:latin typeface="Calibri Light" panose="020F0302020204030204"/>
            </a:rPr>
            <a:t>.</a:t>
          </a:r>
          <a:endParaRPr lang="en-US" sz="2100" kern="1200"/>
        </a:p>
      </dsp:txBody>
      <dsp:txXfrm>
        <a:off x="1435590" y="3107870"/>
        <a:ext cx="9080009"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DDECB-38E0-4364-B69E-5A9105A5E32E}">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6D5DBE-919D-419E-B063-BB43AB7CB3D7}">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E0620-C944-42AA-9748-150D7827E821}">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GB" sz="2400" kern="1200"/>
            <a:t>In case convergence is not achieved in a limited number of iterations, we can increase the number of iterations to allow it to converge.</a:t>
          </a:r>
          <a:endParaRPr lang="en-US" sz="2400" kern="1200"/>
        </a:p>
      </dsp:txBody>
      <dsp:txXfrm>
        <a:off x="1435590" y="531"/>
        <a:ext cx="9080009" cy="1242935"/>
      </dsp:txXfrm>
    </dsp:sp>
    <dsp:sp modelId="{DC7330F7-9E32-4F1A-B7A6-17026AE604D3}">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C0AB50-472B-417D-8FE6-3F166A13AB10}">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5F7E1-5495-461C-9740-4B74B3CEC17F}">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rtl="0">
            <a:lnSpc>
              <a:spcPct val="100000"/>
            </a:lnSpc>
            <a:spcBef>
              <a:spcPct val="0"/>
            </a:spcBef>
            <a:spcAft>
              <a:spcPct val="35000"/>
            </a:spcAft>
            <a:buNone/>
          </a:pPr>
          <a:r>
            <a:rPr lang="en-GB" sz="2400" kern="1200"/>
            <a:t>Since our graph converge at small values </a:t>
          </a:r>
          <a:r>
            <a:rPr lang="en-GB" sz="2400" kern="1200">
              <a:latin typeface="Calibri Light" panose="020F0302020204030204"/>
            </a:rPr>
            <a:t>like 33, 31</a:t>
          </a:r>
          <a:r>
            <a:rPr lang="en-GB" sz="2400" kern="1200"/>
            <a:t> and </a:t>
          </a:r>
          <a:r>
            <a:rPr lang="en-GB" sz="2400" kern="1200">
              <a:latin typeface="Calibri Light" panose="020F0302020204030204"/>
            </a:rPr>
            <a:t>14</a:t>
          </a:r>
          <a:r>
            <a:rPr lang="en-GB" sz="2400" kern="1200"/>
            <a:t>, increasing the number of iterations gives us the same results.</a:t>
          </a:r>
          <a:endParaRPr lang="en-US" sz="2400" kern="1200"/>
        </a:p>
      </dsp:txBody>
      <dsp:txXfrm>
        <a:off x="1435590" y="1554201"/>
        <a:ext cx="9080009" cy="1242935"/>
      </dsp:txXfrm>
    </dsp:sp>
    <dsp:sp modelId="{16A62A56-1DEF-45A9-BFC2-E97B4B1E3383}">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2D49E8-9BFD-46F4-833E-3B8A89C1615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B51B8-8D0B-4B2A-B1DF-4353F8F78EFA}">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GB" sz="2400" kern="1200"/>
            <a:t>This might be useful for larger datasets.</a:t>
          </a:r>
          <a:endParaRPr lang="en-US" sz="2400" kern="1200"/>
        </a:p>
      </dsp:txBody>
      <dsp:txXfrm>
        <a:off x="1435590" y="3107870"/>
        <a:ext cx="9080009" cy="12429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E9F50-50F6-4097-8FA4-709C1506772F}">
      <dsp:nvSpPr>
        <dsp:cNvPr id="0" name=""/>
        <dsp:cNvSpPr/>
      </dsp:nvSpPr>
      <dsp:spPr>
        <a:xfrm>
          <a:off x="0" y="424269"/>
          <a:ext cx="10515600" cy="111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t>A stopping criterion is a condition or set of conditions that determine when the PageRank algorithm should stop iterating.</a:t>
          </a:r>
          <a:endParaRPr lang="en-US" sz="2800" kern="1200">
            <a:latin typeface="Calibri Light" panose="020F0302020204030204"/>
          </a:endParaRPr>
        </a:p>
      </dsp:txBody>
      <dsp:txXfrm>
        <a:off x="54373" y="478642"/>
        <a:ext cx="10406854" cy="1005094"/>
      </dsp:txXfrm>
    </dsp:sp>
    <dsp:sp modelId="{C9DA4916-3CC1-431A-9FE2-81EC9668E4E0}">
      <dsp:nvSpPr>
        <dsp:cNvPr id="0" name=""/>
        <dsp:cNvSpPr/>
      </dsp:nvSpPr>
      <dsp:spPr>
        <a:xfrm>
          <a:off x="0" y="1618749"/>
          <a:ext cx="10515600" cy="111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Calibri Light" panose="020F0302020204030204"/>
            </a:rPr>
            <a:t> </a:t>
          </a:r>
          <a:r>
            <a:rPr lang="en-US" sz="2800" kern="1200"/>
            <a:t>The most common stopping criterion used in the PageRank algorithm is based on the change in the rank of each page between iterations.</a:t>
          </a:r>
          <a:endParaRPr lang="en-US" sz="2800" kern="1200">
            <a:latin typeface="Calibri Light" panose="020F0302020204030204"/>
          </a:endParaRPr>
        </a:p>
      </dsp:txBody>
      <dsp:txXfrm>
        <a:off x="54373" y="1673122"/>
        <a:ext cx="10406854" cy="1005094"/>
      </dsp:txXfrm>
    </dsp:sp>
    <dsp:sp modelId="{CB14FF6C-7F26-4342-A82B-BC67869DDD2E}">
      <dsp:nvSpPr>
        <dsp:cNvPr id="0" name=""/>
        <dsp:cNvSpPr/>
      </dsp:nvSpPr>
      <dsp:spPr>
        <a:xfrm>
          <a:off x="0" y="2813229"/>
          <a:ext cx="10515600" cy="111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Calibri Light" panose="020F0302020204030204"/>
            </a:rPr>
            <a:t> </a:t>
          </a:r>
          <a:r>
            <a:rPr lang="en-US" sz="2800" kern="1200"/>
            <a:t>Once the change in rank for all pages falls below a certain threshold, the algorithm is stopped.</a:t>
          </a:r>
        </a:p>
      </dsp:txBody>
      <dsp:txXfrm>
        <a:off x="54373" y="2867602"/>
        <a:ext cx="10406854" cy="10050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69BA1-BA8A-4054-9BEC-CB7820DBC22E}">
      <dsp:nvSpPr>
        <dsp:cNvPr id="0" name=""/>
        <dsp:cNvSpPr/>
      </dsp:nvSpPr>
      <dsp:spPr>
        <a:xfrm>
          <a:off x="0" y="87758"/>
          <a:ext cx="10515600" cy="20346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GB" sz="3700" kern="1200"/>
            <a:t>A smaller tolerance value will cause the algorithm to stop when the difference between the PageRank scores of two consecutive iterations is smaller</a:t>
          </a:r>
          <a:r>
            <a:rPr lang="en-GB" sz="3700" kern="1200">
              <a:latin typeface="Calibri Light" panose="020F0302020204030204"/>
            </a:rPr>
            <a:t>.</a:t>
          </a:r>
          <a:endParaRPr lang="en-US" sz="3700" kern="1200">
            <a:latin typeface="Calibri Light" panose="020F0302020204030204"/>
          </a:endParaRPr>
        </a:p>
      </dsp:txBody>
      <dsp:txXfrm>
        <a:off x="99322" y="187080"/>
        <a:ext cx="10316956" cy="1835986"/>
      </dsp:txXfrm>
    </dsp:sp>
    <dsp:sp modelId="{C21063E9-5888-40AF-93A7-C947DA85BD92}">
      <dsp:nvSpPr>
        <dsp:cNvPr id="0" name=""/>
        <dsp:cNvSpPr/>
      </dsp:nvSpPr>
      <dsp:spPr>
        <a:xfrm>
          <a:off x="0" y="2228949"/>
          <a:ext cx="10515600" cy="20346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a:latin typeface="Calibri Light" panose="020F0302020204030204"/>
            </a:rPr>
            <a:t>This</a:t>
          </a:r>
          <a:r>
            <a:rPr lang="en-GB" sz="3700" kern="1200"/>
            <a:t> will make the algorithm converge more quickly, but it will also increase the computational cost of the algorithm.</a:t>
          </a:r>
          <a:endParaRPr lang="en-US" sz="3700" kern="1200"/>
        </a:p>
      </dsp:txBody>
      <dsp:txXfrm>
        <a:off x="99322" y="2328271"/>
        <a:ext cx="10316956" cy="1835986"/>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D3448-3DF7-467B-A305-FD43DCA6779A}" type="datetimeFigureOut">
              <a:t>2/5/2023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BE1121-E6DF-498C-88E0-B8CEA243B048}" type="slidenum">
              <a:t>‹#›</a:t>
            </a:fld>
            <a:endParaRPr lang="en-GB"/>
          </a:p>
        </p:txBody>
      </p:sp>
    </p:spTree>
    <p:extLst>
      <p:ext uri="{BB962C8B-B14F-4D97-AF65-F5344CB8AC3E}">
        <p14:creationId xmlns:p14="http://schemas.microsoft.com/office/powerpoint/2010/main" val="241455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terms "damping factor" and "teleportation" are often used interchangeably in the context of the PageRank algorithm, but they refer to slightly different things.</a:t>
            </a:r>
          </a:p>
          <a:p>
            <a:r>
              <a:rPr lang="en-US"/>
              <a:t>The damping factor is a scalar value, typically denoted as "alpha" that is used to control the amount of "randomness" or "teleportation" in the PageRank algorithm. It is a probability that at each step of the algorithm, the random surfer will follow a link from the current page to another page, rather than randomly jumping to any page in the network. A higher value of alpha results in less randomness and more reliance on the link structure of the network. A common value for alpha is 0.85</a:t>
            </a:r>
            <a:endParaRPr lang="en-GB"/>
          </a:p>
          <a:p>
            <a:r>
              <a:rPr lang="en-US"/>
              <a:t>Teleportation, on the other hand, is the probability that at each step of the algorithm, the random surfer will randomly jump to any page in the network, rather than following a link from the current page. It is used to handle the issue of "dangling nodes" in the network, which are pages with no outgoing links. Without teleportation, the PageRank of pages that are only reachable through a dangling node would be zero. To fix this, the teleportation probability is used to redistribute the PageRank of dangling nodes among all pages in the network. The teleportation probability is usually set to (1-alpha) / N where N is the number of nodes in the network.</a:t>
            </a:r>
            <a:endParaRPr lang="en-GB"/>
          </a:p>
          <a:p>
            <a:r>
              <a:rPr lang="en-US"/>
              <a:t>So, the damping factor and teleportation are related but different concepts. Damping factor controls the probability of following a link, while teleportation controls the probability of jumping to any page in the network.</a:t>
            </a:r>
            <a:endParaRPr lang="en-GB"/>
          </a:p>
          <a:p>
            <a:endParaRPr lang="en-US">
              <a:cs typeface="Calibri"/>
            </a:endParaRPr>
          </a:p>
        </p:txBody>
      </p:sp>
      <p:sp>
        <p:nvSpPr>
          <p:cNvPr id="4" name="Slide Number Placeholder 3"/>
          <p:cNvSpPr>
            <a:spLocks noGrp="1"/>
          </p:cNvSpPr>
          <p:nvPr>
            <p:ph type="sldNum" sz="quarter" idx="5"/>
          </p:nvPr>
        </p:nvSpPr>
        <p:spPr/>
        <p:txBody>
          <a:bodyPr/>
          <a:lstStyle/>
          <a:p>
            <a:fld id="{2FBE1121-E6DF-498C-88E0-B8CEA243B048}" type="slidenum">
              <a:t>22</a:t>
            </a:fld>
            <a:endParaRPr lang="en-GB"/>
          </a:p>
        </p:txBody>
      </p:sp>
    </p:spTree>
    <p:extLst>
      <p:ext uri="{BB962C8B-B14F-4D97-AF65-F5344CB8AC3E}">
        <p14:creationId xmlns:p14="http://schemas.microsoft.com/office/powerpoint/2010/main" val="2231673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GB"/>
              <a:t>When dealing with disconnected components in a graph, the PageRank algorithm will not work as expected since the algorithm assumes that there is a path between any two nodes.</a:t>
            </a:r>
            <a:endParaRPr lang="en-US"/>
          </a:p>
          <a:p>
            <a:pPr marL="285750" indent="-285750">
              <a:buFont typeface="Arial"/>
              <a:buChar char="•"/>
            </a:pPr>
            <a:r>
              <a:rPr lang="en-GB"/>
              <a:t>You can add a small probability of "teleportation" to a randomly chosen node in the graph. This can help to ensure that the algorithm does not get stuck in a disconnected component and can explore other parts of the graph.</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FBE1121-E6DF-498C-88E0-B8CEA243B048}" type="slidenum">
              <a:rPr lang="en-US"/>
              <a:t>41</a:t>
            </a:fld>
            <a:endParaRPr lang="en-US"/>
          </a:p>
        </p:txBody>
      </p:sp>
    </p:spTree>
    <p:extLst>
      <p:ext uri="{BB962C8B-B14F-4D97-AF65-F5344CB8AC3E}">
        <p14:creationId xmlns:p14="http://schemas.microsoft.com/office/powerpoint/2010/main" val="413823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GB"/>
              <a:t>Handling teleportation and random jumps in the PageRank algorithm is important because it allows the algorithm to escape from local optima and converge to a global solution.</a:t>
            </a:r>
            <a:endParaRPr lang="en-GB">
              <a:cs typeface="+mn-lt"/>
            </a:endParaRPr>
          </a:p>
          <a:p>
            <a:pPr marL="285750" indent="-285750">
              <a:buFont typeface="Arial"/>
              <a:buChar char="•"/>
            </a:pPr>
            <a:r>
              <a:rPr lang="en-GB"/>
              <a:t>Teleportation is the process of jumping from a node to a randomly chosen node in the graph. </a:t>
            </a:r>
            <a:endParaRPr lang="en-US"/>
          </a:p>
          <a:p>
            <a:pPr marL="285750" indent="-285750">
              <a:buFont typeface="Arial"/>
              <a:buChar char="•"/>
            </a:pPr>
            <a:r>
              <a:rPr lang="en-GB"/>
              <a:t>The probability of teleporting from a node to any other node is controlled by the damping factor.</a:t>
            </a:r>
            <a:endParaRPr lang="en-US"/>
          </a:p>
          <a:p>
            <a:pPr marL="285750" indent="-285750">
              <a:buFont typeface="Arial"/>
              <a:buChar char="•"/>
            </a:pPr>
            <a:r>
              <a:rPr lang="en-GB"/>
              <a:t>This can be done by adding a teleportation probability to the transition matrix. The teleportation probability represents the probability that the random surfer will jump to a random page, rather than following links in the graph.</a:t>
            </a:r>
            <a:endParaRPr lang="en-US"/>
          </a:p>
          <a:p>
            <a:pPr>
              <a:buFont typeface="Arial"/>
              <a:buChar char="•"/>
            </a:pPr>
            <a:r>
              <a:rPr lang="en-GB"/>
              <a:t>We handle "teleportation" or "random jumps" in a Markov chain PageRank algorithm because it helps to avoid getting stuck in cycles and ensures that the algorithm converges to a steady state solution. In a Markov chain, without teleportation, the algorithm can get stuck in cycles, where pages keep referring to each other and the algorithm never reaches a steady state</a:t>
            </a:r>
            <a:endParaRPr lang="en-US">
              <a:cs typeface="+mn-lt"/>
            </a:endParaRPr>
          </a:p>
          <a:p>
            <a:pPr>
              <a:buFont typeface="Arial"/>
              <a:buChar char="•"/>
            </a:pPr>
            <a:r>
              <a:rPr lang="en-GB"/>
              <a:t>Teleportation allows the algorithm to escape these cycles by introducing a small probability of jumping to a randomly chosen page, rather than always following links. This ensures that the algorithm visits all pages eventually, and converges to a steady state solution.</a:t>
            </a:r>
            <a:endParaRPr lang="en-GB">
              <a:cs typeface="Calibri"/>
            </a:endParaRPr>
          </a:p>
          <a:p>
            <a:pPr marL="285750" indent="-285750">
              <a:buFont typeface="Arial"/>
              <a:buChar char="•"/>
            </a:pPr>
            <a:endParaRPr lang="en-GB">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FBE1121-E6DF-498C-88E0-B8CEA243B048}" type="slidenum">
              <a:rPr lang="en-US"/>
              <a:t>45</a:t>
            </a:fld>
            <a:endParaRPr lang="en-US"/>
          </a:p>
        </p:txBody>
      </p:sp>
    </p:spTree>
    <p:extLst>
      <p:ext uri="{BB962C8B-B14F-4D97-AF65-F5344CB8AC3E}">
        <p14:creationId xmlns:p14="http://schemas.microsoft.com/office/powerpoint/2010/main" val="2256545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05/02/2023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05/02/2023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05/02/2023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05/02/2023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05/02/2023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05/02/2023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05/02/2023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05/02/2023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05/02/2023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05/02/2023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05/02/2023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05/02/2023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3880430" y="583345"/>
            <a:ext cx="7160357" cy="4164820"/>
          </a:xfrm>
        </p:spPr>
        <p:txBody>
          <a:bodyPr anchor="t">
            <a:normAutofit/>
          </a:bodyPr>
          <a:lstStyle/>
          <a:p>
            <a:pPr algn="r"/>
            <a:r>
              <a:rPr lang="en-GB" sz="8000">
                <a:solidFill>
                  <a:srgbClr val="FFFFFF"/>
                </a:solidFill>
                <a:cs typeface="Calibri Light"/>
              </a:rPr>
              <a:t>Mathematics for Intelligent Systems - 5</a:t>
            </a:r>
            <a:endParaRPr lang="en-GB" sz="8000">
              <a:solidFill>
                <a:srgbClr val="FFFFFF"/>
              </a:solidFill>
            </a:endParaRPr>
          </a:p>
        </p:txBody>
      </p:sp>
      <p:sp>
        <p:nvSpPr>
          <p:cNvPr id="3" name="Subtitle 2"/>
          <p:cNvSpPr>
            <a:spLocks noGrp="1"/>
          </p:cNvSpPr>
          <p:nvPr>
            <p:ph type="subTitle" idx="1"/>
          </p:nvPr>
        </p:nvSpPr>
        <p:spPr>
          <a:xfrm>
            <a:off x="1208228" y="5972174"/>
            <a:ext cx="8578699" cy="504825"/>
          </a:xfrm>
        </p:spPr>
        <p:txBody>
          <a:bodyPr vert="horz" lIns="91440" tIns="45720" rIns="91440" bIns="45720" rtlCol="0" anchor="t">
            <a:noAutofit/>
          </a:bodyPr>
          <a:lstStyle/>
          <a:p>
            <a:pPr algn="l"/>
            <a:r>
              <a:rPr lang="en-GB" sz="3600">
                <a:solidFill>
                  <a:srgbClr val="FFFFFF"/>
                </a:solidFill>
                <a:cs typeface="Calibri"/>
              </a:rPr>
              <a:t>TEAM 7</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BB71-7E8B-8AFE-9425-62E096F62CC1}"/>
              </a:ext>
            </a:extLst>
          </p:cNvPr>
          <p:cNvSpPr>
            <a:spLocks noGrp="1"/>
          </p:cNvSpPr>
          <p:nvPr>
            <p:ph type="title"/>
          </p:nvPr>
        </p:nvSpPr>
        <p:spPr/>
        <p:txBody>
          <a:bodyPr/>
          <a:lstStyle/>
          <a:p>
            <a:r>
              <a:rPr lang="en-GB">
                <a:cs typeface="Calibri Light"/>
              </a:rPr>
              <a:t>Matrix Notation</a:t>
            </a:r>
            <a:endParaRPr lang="en-GB"/>
          </a:p>
        </p:txBody>
      </p:sp>
      <p:sp>
        <p:nvSpPr>
          <p:cNvPr id="3" name="Content Placeholder 2">
            <a:extLst>
              <a:ext uri="{FF2B5EF4-FFF2-40B4-BE49-F238E27FC236}">
                <a16:creationId xmlns:a16="http://schemas.microsoft.com/office/drawing/2014/main" id="{E2F57910-C5F4-6592-DBF9-8C9F13215CA1}"/>
              </a:ext>
            </a:extLst>
          </p:cNvPr>
          <p:cNvSpPr>
            <a:spLocks noGrp="1"/>
          </p:cNvSpPr>
          <p:nvPr>
            <p:ph idx="1"/>
          </p:nvPr>
        </p:nvSpPr>
        <p:spPr/>
        <p:txBody>
          <a:bodyPr vert="horz" lIns="91440" tIns="45720" rIns="91440" bIns="45720" rtlCol="0" anchor="t">
            <a:normAutofit lnSpcReduction="10000"/>
          </a:bodyPr>
          <a:lstStyle/>
          <a:p>
            <a:pPr marL="0" indent="0" algn="ctr">
              <a:lnSpc>
                <a:spcPct val="100000"/>
              </a:lnSpc>
              <a:spcBef>
                <a:spcPts val="0"/>
              </a:spcBef>
              <a:buNone/>
            </a:pPr>
            <a:endParaRPr lang="en-GB">
              <a:ea typeface="+mn-lt"/>
              <a:cs typeface="+mn-lt"/>
            </a:endParaRPr>
          </a:p>
          <a:p>
            <a:pPr marL="0" indent="0" algn="ctr">
              <a:lnSpc>
                <a:spcPct val="100000"/>
              </a:lnSpc>
              <a:spcBef>
                <a:spcPts val="0"/>
              </a:spcBef>
              <a:buNone/>
            </a:pPr>
            <a:r>
              <a:rPr lang="en-GB" err="1">
                <a:ea typeface="+mn-lt"/>
                <a:cs typeface="+mn-lt"/>
              </a:rPr>
              <a:t>q</a:t>
            </a:r>
            <a:r>
              <a:rPr lang="en-GB" baseline="30000" err="1">
                <a:ea typeface="+mn-lt"/>
                <a:cs typeface="+mn-lt"/>
              </a:rPr>
              <a:t>k</a:t>
            </a:r>
            <a:r>
              <a:rPr lang="en-GB">
                <a:ea typeface="+mn-lt"/>
                <a:cs typeface="+mn-lt"/>
              </a:rPr>
              <a:t> is the PageRank vector at kth iteration</a:t>
            </a:r>
            <a:endParaRPr lang="en-US">
              <a:ea typeface="+mn-lt"/>
              <a:cs typeface="+mn-lt"/>
            </a:endParaRPr>
          </a:p>
          <a:p>
            <a:pPr marL="0" indent="0" algn="ctr">
              <a:lnSpc>
                <a:spcPct val="100000"/>
              </a:lnSpc>
              <a:spcBef>
                <a:spcPts val="0"/>
              </a:spcBef>
              <a:buNone/>
            </a:pPr>
            <a:r>
              <a:rPr lang="en-GB">
                <a:ea typeface="+mn-lt"/>
                <a:cs typeface="+mn-lt"/>
              </a:rPr>
              <a:t>And T is the transition matrix</a:t>
            </a:r>
          </a:p>
          <a:p>
            <a:pPr marL="0" indent="0" algn="ctr">
              <a:lnSpc>
                <a:spcPct val="100000"/>
              </a:lnSpc>
              <a:spcBef>
                <a:spcPts val="0"/>
              </a:spcBef>
              <a:buNone/>
            </a:pPr>
            <a:endParaRPr lang="en-GB">
              <a:cs typeface="Calibri" panose="020F0502020204030204"/>
            </a:endParaRPr>
          </a:p>
          <a:p>
            <a:pPr marL="0" indent="0" algn="ctr">
              <a:lnSpc>
                <a:spcPct val="100000"/>
              </a:lnSpc>
              <a:spcBef>
                <a:spcPts val="0"/>
              </a:spcBef>
              <a:buNone/>
            </a:pPr>
            <a:endParaRPr lang="en-GB">
              <a:cs typeface="Calibri" panose="020F0502020204030204"/>
            </a:endParaRPr>
          </a:p>
          <a:p>
            <a:pPr marL="0" indent="0" algn="ctr">
              <a:lnSpc>
                <a:spcPct val="100000"/>
              </a:lnSpc>
              <a:spcBef>
                <a:spcPts val="0"/>
              </a:spcBef>
              <a:buNone/>
            </a:pPr>
            <a:endParaRPr lang="en-GB">
              <a:cs typeface="Calibri" panose="020F0502020204030204"/>
            </a:endParaRPr>
          </a:p>
          <a:p>
            <a:pPr marL="0" indent="0" algn="ctr">
              <a:lnSpc>
                <a:spcPct val="100000"/>
              </a:lnSpc>
              <a:spcBef>
                <a:spcPts val="0"/>
              </a:spcBef>
              <a:buNone/>
            </a:pPr>
            <a:endParaRPr lang="en-GB">
              <a:cs typeface="Calibri" panose="020F0502020204030204"/>
            </a:endParaRPr>
          </a:p>
          <a:p>
            <a:pPr marL="0" indent="0" algn="ctr">
              <a:lnSpc>
                <a:spcPct val="100000"/>
              </a:lnSpc>
              <a:spcBef>
                <a:spcPts val="0"/>
              </a:spcBef>
              <a:buNone/>
            </a:pPr>
            <a:endParaRPr lang="en-GB">
              <a:cs typeface="Calibri" panose="020F0502020204030204"/>
            </a:endParaRPr>
          </a:p>
          <a:p>
            <a:pPr marL="0" indent="0" algn="ctr">
              <a:lnSpc>
                <a:spcPct val="100000"/>
              </a:lnSpc>
              <a:spcBef>
                <a:spcPts val="0"/>
              </a:spcBef>
              <a:buNone/>
            </a:pPr>
            <a:r>
              <a:rPr lang="en-GB">
                <a:ea typeface="+mn-lt"/>
                <a:cs typeface="+mn-lt"/>
              </a:rPr>
              <a:t>Unfortunately, this has convergence problems i.e. it can cycle or the limit may be dependent on the starting vector. </a:t>
            </a:r>
            <a:endParaRPr lang="en-GB"/>
          </a:p>
        </p:txBody>
      </p:sp>
      <p:pic>
        <p:nvPicPr>
          <p:cNvPr id="4" name="Picture 4" descr="A picture containing text, clock&#10;&#10;Description automatically generated">
            <a:extLst>
              <a:ext uri="{FF2B5EF4-FFF2-40B4-BE49-F238E27FC236}">
                <a16:creationId xmlns:a16="http://schemas.microsoft.com/office/drawing/2014/main" id="{B86726D6-F664-EC37-CAD5-F69258A68462}"/>
              </a:ext>
            </a:extLst>
          </p:cNvPr>
          <p:cNvPicPr>
            <a:picLocks noChangeAspect="1"/>
          </p:cNvPicPr>
          <p:nvPr/>
        </p:nvPicPr>
        <p:blipFill>
          <a:blip r:embed="rId2"/>
          <a:stretch>
            <a:fillRect/>
          </a:stretch>
        </p:blipFill>
        <p:spPr>
          <a:xfrm>
            <a:off x="4934688" y="3678863"/>
            <a:ext cx="2022117" cy="938413"/>
          </a:xfrm>
          <a:prstGeom prst="rect">
            <a:avLst/>
          </a:prstGeom>
        </p:spPr>
      </p:pic>
    </p:spTree>
    <p:extLst>
      <p:ext uri="{BB962C8B-B14F-4D97-AF65-F5344CB8AC3E}">
        <p14:creationId xmlns:p14="http://schemas.microsoft.com/office/powerpoint/2010/main" val="3991804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3479-20CF-D4F2-1912-EBF747700B81}"/>
              </a:ext>
            </a:extLst>
          </p:cNvPr>
          <p:cNvSpPr>
            <a:spLocks noGrp="1"/>
          </p:cNvSpPr>
          <p:nvPr>
            <p:ph type="title"/>
          </p:nvPr>
        </p:nvSpPr>
        <p:spPr/>
        <p:txBody>
          <a:bodyPr/>
          <a:lstStyle/>
          <a:p>
            <a:r>
              <a:rPr lang="en-GB">
                <a:cs typeface="Calibri Light"/>
              </a:rPr>
              <a:t>Transition matrix</a:t>
            </a:r>
            <a:endParaRPr lang="en-GB"/>
          </a:p>
        </p:txBody>
      </p:sp>
      <p:sp>
        <p:nvSpPr>
          <p:cNvPr id="3" name="Content Placeholder 2">
            <a:extLst>
              <a:ext uri="{FF2B5EF4-FFF2-40B4-BE49-F238E27FC236}">
                <a16:creationId xmlns:a16="http://schemas.microsoft.com/office/drawing/2014/main" id="{24C0D19B-5AF0-3907-E8EA-178491CC5929}"/>
              </a:ext>
            </a:extLst>
          </p:cNvPr>
          <p:cNvSpPr>
            <a:spLocks noGrp="1"/>
          </p:cNvSpPr>
          <p:nvPr>
            <p:ph idx="1"/>
          </p:nvPr>
        </p:nvSpPr>
        <p:spPr/>
        <p:txBody>
          <a:bodyPr vert="horz" lIns="91440" tIns="45720" rIns="91440" bIns="45720" rtlCol="0" anchor="t">
            <a:normAutofit/>
          </a:bodyPr>
          <a:lstStyle/>
          <a:p>
            <a:r>
              <a:rPr lang="en-GB" sz="3200">
                <a:ea typeface="+mn-lt"/>
                <a:cs typeface="+mn-lt"/>
              </a:rPr>
              <a:t>If there are n pages on the Web, T is an n x n matrix such that </a:t>
            </a:r>
            <a:r>
              <a:rPr lang="en-GB" sz="3200" err="1">
                <a:ea typeface="+mn-lt"/>
                <a:cs typeface="+mn-lt"/>
              </a:rPr>
              <a:t>t</a:t>
            </a:r>
            <a:r>
              <a:rPr lang="en-GB" sz="3200" baseline="-25000" err="1">
                <a:ea typeface="+mn-lt"/>
                <a:cs typeface="+mn-lt"/>
              </a:rPr>
              <a:t>pq</a:t>
            </a:r>
            <a:r>
              <a:rPr lang="en-GB" sz="3200">
                <a:ea typeface="+mn-lt"/>
                <a:cs typeface="+mn-lt"/>
              </a:rPr>
              <a:t> is the probability of moving from page q to page p in a time interval.</a:t>
            </a:r>
            <a:endParaRPr lang="en-GB" sz="3200">
              <a:cs typeface="Calibri"/>
            </a:endParaRPr>
          </a:p>
        </p:txBody>
      </p:sp>
      <p:pic>
        <p:nvPicPr>
          <p:cNvPr id="6" name="Picture 6" descr="Text, letter&#10;&#10;Description automatically generated">
            <a:extLst>
              <a:ext uri="{FF2B5EF4-FFF2-40B4-BE49-F238E27FC236}">
                <a16:creationId xmlns:a16="http://schemas.microsoft.com/office/drawing/2014/main" id="{856E9C23-37B4-8B46-E596-822C55BC74FE}"/>
              </a:ext>
            </a:extLst>
          </p:cNvPr>
          <p:cNvPicPr>
            <a:picLocks noChangeAspect="1"/>
          </p:cNvPicPr>
          <p:nvPr/>
        </p:nvPicPr>
        <p:blipFill>
          <a:blip r:embed="rId2"/>
          <a:stretch>
            <a:fillRect/>
          </a:stretch>
        </p:blipFill>
        <p:spPr>
          <a:xfrm>
            <a:off x="1963947" y="3702592"/>
            <a:ext cx="7875917" cy="2371418"/>
          </a:xfrm>
          <a:prstGeom prst="rect">
            <a:avLst/>
          </a:prstGeom>
        </p:spPr>
      </p:pic>
    </p:spTree>
    <p:extLst>
      <p:ext uri="{BB962C8B-B14F-4D97-AF65-F5344CB8AC3E}">
        <p14:creationId xmlns:p14="http://schemas.microsoft.com/office/powerpoint/2010/main" val="868548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FA40A384-59A5-9710-60E2-ED02C70ADA05}"/>
              </a:ext>
            </a:extLst>
          </p:cNvPr>
          <p:cNvPicPr>
            <a:picLocks noGrp="1" noChangeAspect="1"/>
          </p:cNvPicPr>
          <p:nvPr>
            <p:ph idx="1"/>
          </p:nvPr>
        </p:nvPicPr>
        <p:blipFill>
          <a:blip r:embed="rId2"/>
          <a:stretch>
            <a:fillRect/>
          </a:stretch>
        </p:blipFill>
        <p:spPr>
          <a:xfrm>
            <a:off x="847725" y="2166938"/>
            <a:ext cx="5691188" cy="3457575"/>
          </a:xfrm>
        </p:spPr>
      </p:pic>
      <p:pic>
        <p:nvPicPr>
          <p:cNvPr id="5" name="Picture 5" descr="Diagram&#10;&#10;Description automatically generated">
            <a:extLst>
              <a:ext uri="{FF2B5EF4-FFF2-40B4-BE49-F238E27FC236}">
                <a16:creationId xmlns:a16="http://schemas.microsoft.com/office/drawing/2014/main" id="{1A2203C4-701E-EB09-F4C9-7EF3F2D3DF25}"/>
              </a:ext>
            </a:extLst>
          </p:cNvPr>
          <p:cNvPicPr>
            <a:picLocks noChangeAspect="1"/>
          </p:cNvPicPr>
          <p:nvPr/>
        </p:nvPicPr>
        <p:blipFill>
          <a:blip r:embed="rId3"/>
          <a:stretch>
            <a:fillRect/>
          </a:stretch>
        </p:blipFill>
        <p:spPr>
          <a:xfrm>
            <a:off x="6608763" y="2166938"/>
            <a:ext cx="4732338" cy="3457575"/>
          </a:xfrm>
          <a:prstGeom prst="rect">
            <a:avLst/>
          </a:prstGeom>
        </p:spPr>
      </p:pic>
      <p:sp>
        <p:nvSpPr>
          <p:cNvPr id="2" name="Title 1">
            <a:extLst>
              <a:ext uri="{FF2B5EF4-FFF2-40B4-BE49-F238E27FC236}">
                <a16:creationId xmlns:a16="http://schemas.microsoft.com/office/drawing/2014/main" id="{B1B095FB-C27F-5850-C4A7-DEE70D20A711}"/>
              </a:ext>
            </a:extLst>
          </p:cNvPr>
          <p:cNvSpPr>
            <a:spLocks noGrp="1"/>
          </p:cNvSpPr>
          <p:nvPr>
            <p:ph type="title"/>
          </p:nvPr>
        </p:nvSpPr>
        <p:spPr>
          <a:xfrm>
            <a:off x="838200" y="672747"/>
            <a:ext cx="10515600" cy="715556"/>
          </a:xfrm>
        </p:spPr>
        <p:txBody>
          <a:bodyPr>
            <a:normAutofit/>
          </a:bodyPr>
          <a:lstStyle/>
          <a:p>
            <a:pPr algn="ctr"/>
            <a:r>
              <a:rPr lang="en-GB" sz="3200">
                <a:solidFill>
                  <a:schemeClr val="bg1"/>
                </a:solidFill>
                <a:cs typeface="Calibri Light"/>
              </a:rPr>
              <a:t>Example</a:t>
            </a:r>
            <a:endParaRPr lang="en-GB" sz="3200">
              <a:solidFill>
                <a:schemeClr val="bg1"/>
              </a:solidFill>
            </a:endParaRPr>
          </a:p>
        </p:txBody>
      </p:sp>
    </p:spTree>
    <p:extLst>
      <p:ext uri="{BB962C8B-B14F-4D97-AF65-F5344CB8AC3E}">
        <p14:creationId xmlns:p14="http://schemas.microsoft.com/office/powerpoint/2010/main" val="689421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0146F9-7185-3800-84E1-A2DEC9244BE1}"/>
              </a:ext>
            </a:extLst>
          </p:cNvPr>
          <p:cNvSpPr>
            <a:spLocks noGrp="1"/>
          </p:cNvSpPr>
          <p:nvPr>
            <p:ph idx="1"/>
          </p:nvPr>
        </p:nvSpPr>
        <p:spPr>
          <a:xfrm>
            <a:off x="6459747" y="1121134"/>
            <a:ext cx="4850921" cy="4351338"/>
          </a:xfrm>
        </p:spPr>
        <p:txBody>
          <a:bodyPr vert="horz" lIns="91440" tIns="45720" rIns="91440" bIns="45720" rtlCol="0" anchor="t">
            <a:normAutofit fontScale="92500"/>
          </a:bodyPr>
          <a:lstStyle/>
          <a:p>
            <a:r>
              <a:rPr lang="en-GB">
                <a:ea typeface="+mn-lt"/>
                <a:cs typeface="+mn-lt"/>
              </a:rPr>
              <a:t>In the transition matrix T, a row q has non-zero elements in positions that correspond to forward links to page q and column p has non-zero elements in positions that correspond to back links to page p. If page q has forward links, the sum of row is equal to 1.</a:t>
            </a:r>
          </a:p>
          <a:p>
            <a:r>
              <a:rPr lang="en-GB">
                <a:cs typeface="Calibri" panose="020F0502020204030204"/>
              </a:rPr>
              <a:t>Example: In row one,</a:t>
            </a:r>
          </a:p>
          <a:p>
            <a:pPr marL="0" indent="0">
              <a:buNone/>
            </a:pPr>
            <a:r>
              <a:rPr lang="en-GB">
                <a:cs typeface="Calibri" panose="020F0502020204030204"/>
              </a:rPr>
              <a:t>  1/3 + 1/3 + 1/3 = 1</a:t>
            </a:r>
          </a:p>
        </p:txBody>
      </p:sp>
      <p:pic>
        <p:nvPicPr>
          <p:cNvPr id="5" name="Picture 4">
            <a:extLst>
              <a:ext uri="{FF2B5EF4-FFF2-40B4-BE49-F238E27FC236}">
                <a16:creationId xmlns:a16="http://schemas.microsoft.com/office/drawing/2014/main" id="{6E85B0FA-12FA-5413-0AEC-A5018400FB86}"/>
              </a:ext>
            </a:extLst>
          </p:cNvPr>
          <p:cNvPicPr>
            <a:picLocks noChangeAspect="1"/>
          </p:cNvPicPr>
          <p:nvPr/>
        </p:nvPicPr>
        <p:blipFill>
          <a:blip r:embed="rId2"/>
          <a:stretch>
            <a:fillRect/>
          </a:stretch>
        </p:blipFill>
        <p:spPr>
          <a:xfrm>
            <a:off x="502668" y="1318674"/>
            <a:ext cx="5691188" cy="3457575"/>
          </a:xfrm>
          <a:prstGeom prst="rect">
            <a:avLst/>
          </a:prstGeom>
        </p:spPr>
      </p:pic>
    </p:spTree>
    <p:extLst>
      <p:ext uri="{BB962C8B-B14F-4D97-AF65-F5344CB8AC3E}">
        <p14:creationId xmlns:p14="http://schemas.microsoft.com/office/powerpoint/2010/main" val="3896901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1985-2D69-27AF-4DAD-F168F55CD60D}"/>
              </a:ext>
            </a:extLst>
          </p:cNvPr>
          <p:cNvSpPr>
            <a:spLocks noGrp="1"/>
          </p:cNvSpPr>
          <p:nvPr>
            <p:ph type="title"/>
          </p:nvPr>
        </p:nvSpPr>
        <p:spPr/>
        <p:txBody>
          <a:bodyPr/>
          <a:lstStyle/>
          <a:p>
            <a:r>
              <a:rPr lang="en-GB">
                <a:cs typeface="Calibri Light"/>
              </a:rPr>
              <a:t>Dangling node</a:t>
            </a:r>
            <a:endParaRPr lang="en-GB"/>
          </a:p>
        </p:txBody>
      </p:sp>
      <p:sp>
        <p:nvSpPr>
          <p:cNvPr id="3" name="Content Placeholder 2">
            <a:extLst>
              <a:ext uri="{FF2B5EF4-FFF2-40B4-BE49-F238E27FC236}">
                <a16:creationId xmlns:a16="http://schemas.microsoft.com/office/drawing/2014/main" id="{B25AD5C6-5CED-5C2A-9254-7993B711A421}"/>
              </a:ext>
            </a:extLst>
          </p:cNvPr>
          <p:cNvSpPr>
            <a:spLocks noGrp="1"/>
          </p:cNvSpPr>
          <p:nvPr>
            <p:ph idx="1"/>
          </p:nvPr>
        </p:nvSpPr>
        <p:spPr>
          <a:xfrm>
            <a:off x="6287218" y="1825625"/>
            <a:ext cx="5066582" cy="4351338"/>
          </a:xfrm>
        </p:spPr>
        <p:txBody>
          <a:bodyPr vert="horz" lIns="91440" tIns="45720" rIns="91440" bIns="45720" rtlCol="0" anchor="t">
            <a:normAutofit/>
          </a:bodyPr>
          <a:lstStyle/>
          <a:p>
            <a:r>
              <a:rPr lang="en-GB">
                <a:ea typeface="+mn-lt"/>
                <a:cs typeface="+mn-lt"/>
              </a:rPr>
              <a:t>In the transition matrix, if sum of any rows is zero that indicates that there is a page with no forward links. This type of page is called as dangling node or hanging node. </a:t>
            </a:r>
          </a:p>
          <a:p>
            <a:r>
              <a:rPr lang="en-GB">
                <a:cs typeface="Calibri"/>
              </a:rPr>
              <a:t>Example: row 3</a:t>
            </a:r>
          </a:p>
        </p:txBody>
      </p:sp>
      <p:pic>
        <p:nvPicPr>
          <p:cNvPr id="5" name="Picture 4">
            <a:extLst>
              <a:ext uri="{FF2B5EF4-FFF2-40B4-BE49-F238E27FC236}">
                <a16:creationId xmlns:a16="http://schemas.microsoft.com/office/drawing/2014/main" id="{336591DE-9F9D-938F-748E-3888F7E31377}"/>
              </a:ext>
            </a:extLst>
          </p:cNvPr>
          <p:cNvPicPr>
            <a:picLocks noChangeAspect="1"/>
          </p:cNvPicPr>
          <p:nvPr/>
        </p:nvPicPr>
        <p:blipFill>
          <a:blip r:embed="rId2"/>
          <a:stretch>
            <a:fillRect/>
          </a:stretch>
        </p:blipFill>
        <p:spPr>
          <a:xfrm>
            <a:off x="402026" y="1820464"/>
            <a:ext cx="5691188" cy="3457575"/>
          </a:xfrm>
          <a:prstGeom prst="rect">
            <a:avLst/>
          </a:prstGeom>
        </p:spPr>
      </p:pic>
    </p:spTree>
    <p:extLst>
      <p:ext uri="{BB962C8B-B14F-4D97-AF65-F5344CB8AC3E}">
        <p14:creationId xmlns:p14="http://schemas.microsoft.com/office/powerpoint/2010/main" val="240339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E8BA499-B72D-0D0F-3C7E-6D0529D01393}"/>
              </a:ext>
            </a:extLst>
          </p:cNvPr>
          <p:cNvSpPr>
            <a:spLocks noGrp="1"/>
          </p:cNvSpPr>
          <p:nvPr>
            <p:ph type="ctrTitle"/>
          </p:nvPr>
        </p:nvSpPr>
        <p:spPr>
          <a:xfrm>
            <a:off x="1301261" y="590062"/>
            <a:ext cx="5409655" cy="2838938"/>
          </a:xfrm>
        </p:spPr>
        <p:txBody>
          <a:bodyPr>
            <a:normAutofit/>
          </a:bodyPr>
          <a:lstStyle/>
          <a:p>
            <a:pPr algn="l"/>
            <a:r>
              <a:rPr lang="en-GB" sz="5600">
                <a:solidFill>
                  <a:srgbClr val="FFFFFF"/>
                </a:solidFill>
                <a:cs typeface="Calibri Light"/>
              </a:rPr>
              <a:t>Implementation and codes</a:t>
            </a:r>
            <a:endParaRPr lang="en-GB" sz="5600">
              <a:solidFill>
                <a:srgbClr val="FFFFFF"/>
              </a:solidFill>
            </a:endParaRP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75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DC2834E-2D8F-DEDB-EC42-0C44A8267343}"/>
              </a:ext>
            </a:extLst>
          </p:cNvPr>
          <p:cNvSpPr>
            <a:spLocks noGrp="1"/>
          </p:cNvSpPr>
          <p:nvPr>
            <p:ph type="title"/>
          </p:nvPr>
        </p:nvSpPr>
        <p:spPr>
          <a:xfrm>
            <a:off x="1188069" y="381935"/>
            <a:ext cx="4008583" cy="5974414"/>
          </a:xfrm>
        </p:spPr>
        <p:txBody>
          <a:bodyPr anchor="ctr">
            <a:normAutofit/>
          </a:bodyPr>
          <a:lstStyle/>
          <a:p>
            <a:r>
              <a:rPr lang="en-GB" sz="8000">
                <a:solidFill>
                  <a:srgbClr val="FFFFFF"/>
                </a:solidFill>
                <a:cs typeface="Calibri Light"/>
              </a:rPr>
              <a:t>Graphs used</a:t>
            </a:r>
            <a:endParaRPr lang="en-GB" sz="8000">
              <a:solidFill>
                <a:srgbClr val="FFFFFF"/>
              </a:solidFill>
            </a:endParaRPr>
          </a:p>
        </p:txBody>
      </p:sp>
      <p:grpSp>
        <p:nvGrpSpPr>
          <p:cNvPr id="12" name="Group 11">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6F970BD0-A26E-816E-DE01-D3E526C68BA3}"/>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GB" sz="3600">
                <a:solidFill>
                  <a:schemeClr val="tx1">
                    <a:alpha val="80000"/>
                  </a:schemeClr>
                </a:solidFill>
                <a:cs typeface="Calibri"/>
              </a:rPr>
              <a:t>Nx Karate Club Graph</a:t>
            </a:r>
          </a:p>
          <a:p>
            <a:r>
              <a:rPr lang="en-GB" sz="3600">
                <a:solidFill>
                  <a:schemeClr val="tx1">
                    <a:alpha val="80000"/>
                  </a:schemeClr>
                </a:solidFill>
                <a:cs typeface="Calibri"/>
              </a:rPr>
              <a:t>Nx Davis southern women graph</a:t>
            </a:r>
          </a:p>
          <a:p>
            <a:r>
              <a:rPr lang="en-GB" sz="3600">
                <a:solidFill>
                  <a:schemeClr val="tx1">
                    <a:alpha val="80000"/>
                  </a:schemeClr>
                </a:solidFill>
                <a:cs typeface="Calibri"/>
              </a:rPr>
              <a:t>Nx Florentine Families graph</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861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2AA77-DD8F-AABC-82A0-9840B4B78156}"/>
              </a:ext>
            </a:extLst>
          </p:cNvPr>
          <p:cNvSpPr>
            <a:spLocks noGrp="1"/>
          </p:cNvSpPr>
          <p:nvPr>
            <p:ph type="title"/>
          </p:nvPr>
        </p:nvSpPr>
        <p:spPr>
          <a:xfrm>
            <a:off x="6392583" y="501651"/>
            <a:ext cx="4434720" cy="1716255"/>
          </a:xfrm>
        </p:spPr>
        <p:txBody>
          <a:bodyPr anchor="b">
            <a:normAutofit/>
          </a:bodyPr>
          <a:lstStyle/>
          <a:p>
            <a:r>
              <a:rPr lang="en-GB" sz="5600">
                <a:cs typeface="Calibri Light"/>
              </a:rPr>
              <a:t>Karate Club Graph</a:t>
            </a:r>
            <a:endParaRPr lang="en-GB" sz="5600"/>
          </a:p>
        </p:txBody>
      </p:sp>
      <p:sp>
        <p:nvSpPr>
          <p:cNvPr id="13" name="Rectangle 1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pie chart&#10;&#10;Description automatically generated">
            <a:extLst>
              <a:ext uri="{FF2B5EF4-FFF2-40B4-BE49-F238E27FC236}">
                <a16:creationId xmlns:a16="http://schemas.microsoft.com/office/drawing/2014/main" id="{CDFA87BE-0894-5EF5-7215-F927357E8501}"/>
              </a:ext>
            </a:extLst>
          </p:cNvPr>
          <p:cNvPicPr>
            <a:picLocks noChangeAspect="1"/>
          </p:cNvPicPr>
          <p:nvPr/>
        </p:nvPicPr>
        <p:blipFill rotWithShape="1">
          <a:blip r:embed="rId2"/>
          <a:srcRect t="582" b="11733"/>
          <a:stretch/>
        </p:blipFill>
        <p:spPr>
          <a:xfrm>
            <a:off x="279143" y="299508"/>
            <a:ext cx="5221625" cy="3010397"/>
          </a:xfrm>
          <a:prstGeom prst="rect">
            <a:avLst/>
          </a:prstGeom>
        </p:spPr>
      </p:pic>
      <p:pic>
        <p:nvPicPr>
          <p:cNvPr id="5" name="Picture 5" descr="A picture containing diagram&#10;&#10;Description automatically generated">
            <a:extLst>
              <a:ext uri="{FF2B5EF4-FFF2-40B4-BE49-F238E27FC236}">
                <a16:creationId xmlns:a16="http://schemas.microsoft.com/office/drawing/2014/main" id="{2FAD5AA3-9666-DA3A-3206-EEA06CE1A56A}"/>
              </a:ext>
            </a:extLst>
          </p:cNvPr>
          <p:cNvPicPr>
            <a:picLocks noChangeAspect="1"/>
          </p:cNvPicPr>
          <p:nvPr/>
        </p:nvPicPr>
        <p:blipFill rotWithShape="1">
          <a:blip r:embed="rId3"/>
          <a:srcRect b="15217"/>
          <a:stretch/>
        </p:blipFill>
        <p:spPr>
          <a:xfrm>
            <a:off x="279143" y="3548095"/>
            <a:ext cx="5221625" cy="3010397"/>
          </a:xfrm>
          <a:prstGeom prst="rect">
            <a:avLst/>
          </a:prstGeom>
        </p:spPr>
      </p:pic>
      <p:sp>
        <p:nvSpPr>
          <p:cNvPr id="3" name="Content Placeholder 2">
            <a:extLst>
              <a:ext uri="{FF2B5EF4-FFF2-40B4-BE49-F238E27FC236}">
                <a16:creationId xmlns:a16="http://schemas.microsoft.com/office/drawing/2014/main" id="{DACB7D4D-2B55-E33B-4114-8C848814224A}"/>
              </a:ext>
            </a:extLst>
          </p:cNvPr>
          <p:cNvSpPr>
            <a:spLocks noGrp="1"/>
          </p:cNvSpPr>
          <p:nvPr>
            <p:ph idx="1"/>
          </p:nvPr>
        </p:nvSpPr>
        <p:spPr>
          <a:xfrm>
            <a:off x="6392583" y="2645922"/>
            <a:ext cx="4966683" cy="3710427"/>
          </a:xfrm>
        </p:spPr>
        <p:txBody>
          <a:bodyPr vert="horz" lIns="91440" tIns="45720" rIns="91440" bIns="45720" rtlCol="0" anchor="t">
            <a:noAutofit/>
          </a:bodyPr>
          <a:lstStyle/>
          <a:p>
            <a:r>
              <a:rPr lang="en-GB">
                <a:solidFill>
                  <a:schemeClr val="tx1">
                    <a:alpha val="80000"/>
                  </a:schemeClr>
                </a:solidFill>
                <a:latin typeface="Segoe UI"/>
                <a:ea typeface="+mn-lt"/>
                <a:cs typeface="+mn-lt"/>
              </a:rPr>
              <a:t>The dataset is a network of friendships between the 34 members of a karate club at a US university, as described by Wayne Zachary in 1977.</a:t>
            </a:r>
          </a:p>
          <a:p>
            <a:r>
              <a:rPr lang="en-GB">
                <a:solidFill>
                  <a:schemeClr val="tx1">
                    <a:alpha val="80000"/>
                  </a:schemeClr>
                </a:solidFill>
                <a:latin typeface="Segoe UI"/>
                <a:cs typeface="Calibri"/>
              </a:rPr>
              <a:t>34 nodes and 78 edges</a:t>
            </a:r>
            <a:endParaRPr lang="en-US">
              <a:solidFill>
                <a:schemeClr val="tx1">
                  <a:alpha val="80000"/>
                </a:schemeClr>
              </a:solidFill>
              <a:latin typeface="Segoe UI"/>
              <a:cs typeface="Calibri"/>
            </a:endParaRPr>
          </a:p>
          <a:p>
            <a:r>
              <a:rPr lang="en-GB">
                <a:latin typeface="Segoe UI"/>
                <a:ea typeface="+mn-lt"/>
                <a:cs typeface="+mn-lt"/>
              </a:rPr>
              <a:t>Number of Dangling Nodes: 8 Number of</a:t>
            </a:r>
            <a:r>
              <a:rPr lang="en-GB">
                <a:solidFill>
                  <a:schemeClr val="tx1">
                    <a:alpha val="80000"/>
                  </a:schemeClr>
                </a:solidFill>
                <a:latin typeface="Segoe UI"/>
                <a:cs typeface="Calibri"/>
              </a:rPr>
              <a:t>
</a:t>
            </a:r>
            <a:br>
              <a:rPr lang="en-US">
                <a:latin typeface="Segoe UI"/>
              </a:rPr>
            </a:br>
            <a:endParaRPr lang="en-US">
              <a:solidFill>
                <a:schemeClr val="tx1">
                  <a:alpha val="80000"/>
                </a:schemeClr>
              </a:solidFill>
              <a:latin typeface="Segoe UI"/>
              <a:cs typeface="Calibri" panose="020F0502020204030204"/>
            </a:endParaRPr>
          </a:p>
          <a:p>
            <a:endParaRPr lang="en-GB">
              <a:solidFill>
                <a:schemeClr val="tx1">
                  <a:alpha val="80000"/>
                </a:schemeClr>
              </a:solidFill>
              <a:latin typeface="Segoe UI"/>
              <a:cs typeface="Calibri"/>
            </a:endParaRPr>
          </a:p>
        </p:txBody>
      </p:sp>
      <p:cxnSp>
        <p:nvCxnSpPr>
          <p:cNvPr id="15" name="Straight Connector 1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82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71EA8-D3AC-86FE-7FE0-1A4593C11D45}"/>
              </a:ext>
            </a:extLst>
          </p:cNvPr>
          <p:cNvSpPr>
            <a:spLocks noGrp="1"/>
          </p:cNvSpPr>
          <p:nvPr>
            <p:ph type="title"/>
          </p:nvPr>
        </p:nvSpPr>
        <p:spPr>
          <a:xfrm>
            <a:off x="640080" y="329184"/>
            <a:ext cx="6894576" cy="1783080"/>
          </a:xfrm>
        </p:spPr>
        <p:txBody>
          <a:bodyPr anchor="b">
            <a:normAutofit/>
          </a:bodyPr>
          <a:lstStyle/>
          <a:p>
            <a:r>
              <a:rPr lang="en-GB" sz="5400">
                <a:cs typeface="Calibri Light"/>
              </a:rPr>
              <a:t>Davis Southern Women Graph</a:t>
            </a:r>
            <a:endParaRPr lang="en-GB" sz="5400"/>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208B89-2E9D-5346-A173-0BB6C04762DA}"/>
              </a:ext>
            </a:extLst>
          </p:cNvPr>
          <p:cNvSpPr>
            <a:spLocks noGrp="1"/>
          </p:cNvSpPr>
          <p:nvPr>
            <p:ph idx="1"/>
          </p:nvPr>
        </p:nvSpPr>
        <p:spPr>
          <a:xfrm>
            <a:off x="640080" y="2706624"/>
            <a:ext cx="6894576" cy="3483864"/>
          </a:xfrm>
        </p:spPr>
        <p:txBody>
          <a:bodyPr vert="horz" lIns="91440" tIns="45720" rIns="91440" bIns="45720" rtlCol="0" anchor="t">
            <a:normAutofit/>
          </a:bodyPr>
          <a:lstStyle/>
          <a:p>
            <a:r>
              <a:rPr lang="en-GB" sz="2200">
                <a:ea typeface="+mn-lt"/>
                <a:cs typeface="+mn-lt"/>
              </a:rPr>
              <a:t>This is a data set of 18 women observed over a nine-month period. During that period, various subsets of these women met in a series of 14 informal social events. The data recorded which women met for which events.</a:t>
            </a:r>
          </a:p>
          <a:p>
            <a:r>
              <a:rPr lang="en-GB" sz="2200">
                <a:ea typeface="+mn-lt"/>
                <a:cs typeface="+mn-lt"/>
              </a:rPr>
              <a:t>Number of nodes: 32 </a:t>
            </a:r>
          </a:p>
          <a:p>
            <a:r>
              <a:rPr lang="en-GB" sz="2200">
                <a:ea typeface="+mn-lt"/>
                <a:cs typeface="+mn-lt"/>
              </a:rPr>
              <a:t>Number of edges: 89</a:t>
            </a:r>
          </a:p>
          <a:p>
            <a:r>
              <a:rPr lang="en-GB" sz="2200">
                <a:ea typeface="+mn-lt"/>
                <a:cs typeface="+mn-lt"/>
              </a:rPr>
              <a:t>Number of Dangling Nodes: 14 </a:t>
            </a:r>
          </a:p>
          <a:p>
            <a:r>
              <a:rPr lang="en-GB" sz="2200">
                <a:ea typeface="+mn-lt"/>
                <a:cs typeface="+mn-lt"/>
              </a:rPr>
              <a:t>Number of Non Dangling Nodes: 18</a:t>
            </a:r>
          </a:p>
        </p:txBody>
      </p:sp>
      <p:pic>
        <p:nvPicPr>
          <p:cNvPr id="5" name="Picture 5" descr="Chart, pie chart&#10;&#10;Description automatically generated">
            <a:extLst>
              <a:ext uri="{FF2B5EF4-FFF2-40B4-BE49-F238E27FC236}">
                <a16:creationId xmlns:a16="http://schemas.microsoft.com/office/drawing/2014/main" id="{EEDCCFBC-166F-6B90-3A75-3136BE0BB9B9}"/>
              </a:ext>
            </a:extLst>
          </p:cNvPr>
          <p:cNvPicPr>
            <a:picLocks noChangeAspect="1"/>
          </p:cNvPicPr>
          <p:nvPr/>
        </p:nvPicPr>
        <p:blipFill>
          <a:blip r:embed="rId2"/>
          <a:stretch>
            <a:fillRect/>
          </a:stretch>
        </p:blipFill>
        <p:spPr>
          <a:xfrm>
            <a:off x="8638070" y="760504"/>
            <a:ext cx="2853945" cy="2466686"/>
          </a:xfrm>
          <a:prstGeom prst="rect">
            <a:avLst/>
          </a:prstGeom>
        </p:spPr>
      </p:pic>
      <p:pic>
        <p:nvPicPr>
          <p:cNvPr id="4" name="Picture 4" descr="Diagram&#10;&#10;Description automatically generated">
            <a:extLst>
              <a:ext uri="{FF2B5EF4-FFF2-40B4-BE49-F238E27FC236}">
                <a16:creationId xmlns:a16="http://schemas.microsoft.com/office/drawing/2014/main" id="{6EF5CA00-992B-1E5B-B505-7ACF9960C3B6}"/>
              </a:ext>
            </a:extLst>
          </p:cNvPr>
          <p:cNvPicPr>
            <a:picLocks noChangeAspect="1"/>
          </p:cNvPicPr>
          <p:nvPr/>
        </p:nvPicPr>
        <p:blipFill>
          <a:blip r:embed="rId3"/>
          <a:stretch>
            <a:fillRect/>
          </a:stretch>
        </p:blipFill>
        <p:spPr>
          <a:xfrm>
            <a:off x="7309230" y="3446589"/>
            <a:ext cx="4170620" cy="2765745"/>
          </a:xfrm>
          <a:prstGeom prst="rect">
            <a:avLst/>
          </a:prstGeom>
        </p:spPr>
      </p:pic>
    </p:spTree>
    <p:extLst>
      <p:ext uri="{BB962C8B-B14F-4D97-AF65-F5344CB8AC3E}">
        <p14:creationId xmlns:p14="http://schemas.microsoft.com/office/powerpoint/2010/main" val="3245270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A6ECD8-07BE-EA5A-F443-71A2675AECA0}"/>
              </a:ext>
            </a:extLst>
          </p:cNvPr>
          <p:cNvSpPr>
            <a:spLocks noGrp="1"/>
          </p:cNvSpPr>
          <p:nvPr>
            <p:ph type="title"/>
          </p:nvPr>
        </p:nvSpPr>
        <p:spPr>
          <a:xfrm>
            <a:off x="804672" y="640263"/>
            <a:ext cx="5221266" cy="1344975"/>
          </a:xfrm>
        </p:spPr>
        <p:txBody>
          <a:bodyPr>
            <a:normAutofit/>
          </a:bodyPr>
          <a:lstStyle/>
          <a:p>
            <a:r>
              <a:rPr lang="en-GB" sz="4000">
                <a:cs typeface="Calibri Light"/>
              </a:rPr>
              <a:t>Florentine Families Graph</a:t>
            </a:r>
            <a:endParaRPr lang="en-GB" sz="4000"/>
          </a:p>
        </p:txBody>
      </p:sp>
      <p:sp>
        <p:nvSpPr>
          <p:cNvPr id="3" name="Content Placeholder 2">
            <a:extLst>
              <a:ext uri="{FF2B5EF4-FFF2-40B4-BE49-F238E27FC236}">
                <a16:creationId xmlns:a16="http://schemas.microsoft.com/office/drawing/2014/main" id="{830BB75A-D702-B676-83A7-C202F08BF3ED}"/>
              </a:ext>
            </a:extLst>
          </p:cNvPr>
          <p:cNvSpPr>
            <a:spLocks noGrp="1"/>
          </p:cNvSpPr>
          <p:nvPr>
            <p:ph idx="1"/>
          </p:nvPr>
        </p:nvSpPr>
        <p:spPr>
          <a:xfrm>
            <a:off x="804672" y="2121763"/>
            <a:ext cx="5235490" cy="3773010"/>
          </a:xfrm>
        </p:spPr>
        <p:txBody>
          <a:bodyPr vert="horz" lIns="91440" tIns="45720" rIns="91440" bIns="45720" rtlCol="0">
            <a:normAutofit/>
          </a:bodyPr>
          <a:lstStyle/>
          <a:p>
            <a:r>
              <a:rPr lang="en-GB" sz="2000">
                <a:ea typeface="+mn-lt"/>
                <a:cs typeface="+mn-lt"/>
              </a:rPr>
              <a:t>Depicts the alliances among Renaissance Florentine families, as established by marriage ties.</a:t>
            </a:r>
          </a:p>
          <a:p>
            <a:r>
              <a:rPr lang="en-GB" sz="2000">
                <a:ea typeface="+mn-lt"/>
                <a:cs typeface="+mn-lt"/>
              </a:rPr>
              <a:t>Number of nodes: 15 </a:t>
            </a:r>
          </a:p>
          <a:p>
            <a:r>
              <a:rPr lang="en-GB" sz="2000">
                <a:ea typeface="+mn-lt"/>
                <a:cs typeface="+mn-lt"/>
              </a:rPr>
              <a:t>Number of edges: 20</a:t>
            </a:r>
          </a:p>
          <a:p>
            <a:r>
              <a:rPr lang="en-GB" sz="2000">
                <a:ea typeface="+mn-lt"/>
                <a:cs typeface="+mn-lt"/>
              </a:rPr>
              <a:t>Number of Dangling Nodes: 4 </a:t>
            </a:r>
          </a:p>
          <a:p>
            <a:r>
              <a:rPr lang="en-GB" sz="2000">
                <a:ea typeface="+mn-lt"/>
                <a:cs typeface="+mn-lt"/>
              </a:rPr>
              <a:t>Number of Non Dangling Nodes: 11</a:t>
            </a:r>
            <a:endParaRPr lang="en-GB" sz="2000">
              <a:cs typeface="Calibri"/>
            </a:endParaRPr>
          </a:p>
        </p:txBody>
      </p:sp>
      <p:pic>
        <p:nvPicPr>
          <p:cNvPr id="5" name="Picture 5" descr="Chart, pie chart&#10;&#10;Description automatically generated">
            <a:extLst>
              <a:ext uri="{FF2B5EF4-FFF2-40B4-BE49-F238E27FC236}">
                <a16:creationId xmlns:a16="http://schemas.microsoft.com/office/drawing/2014/main" id="{E0246A45-ADFD-E1F1-74E8-95449F8799DA}"/>
              </a:ext>
            </a:extLst>
          </p:cNvPr>
          <p:cNvPicPr>
            <a:picLocks noChangeAspect="1"/>
          </p:cNvPicPr>
          <p:nvPr/>
        </p:nvPicPr>
        <p:blipFill>
          <a:blip r:embed="rId2"/>
          <a:stretch>
            <a:fillRect/>
          </a:stretch>
        </p:blipFill>
        <p:spPr>
          <a:xfrm>
            <a:off x="7021741" y="484632"/>
            <a:ext cx="4542019" cy="2770632"/>
          </a:xfrm>
          <a:prstGeom prst="rect">
            <a:avLst/>
          </a:prstGeom>
        </p:spPr>
      </p:pic>
      <p:pic>
        <p:nvPicPr>
          <p:cNvPr id="4" name="Picture 4">
            <a:extLst>
              <a:ext uri="{FF2B5EF4-FFF2-40B4-BE49-F238E27FC236}">
                <a16:creationId xmlns:a16="http://schemas.microsoft.com/office/drawing/2014/main" id="{BEADD28F-0F8E-DA93-3C2F-5446238B7544}"/>
              </a:ext>
            </a:extLst>
          </p:cNvPr>
          <p:cNvPicPr>
            <a:picLocks noChangeAspect="1"/>
          </p:cNvPicPr>
          <p:nvPr/>
        </p:nvPicPr>
        <p:blipFill>
          <a:blip r:embed="rId3"/>
          <a:stretch>
            <a:fillRect/>
          </a:stretch>
        </p:blipFill>
        <p:spPr>
          <a:xfrm>
            <a:off x="7021741" y="3447287"/>
            <a:ext cx="4579557" cy="2770632"/>
          </a:xfrm>
          <a:prstGeom prst="rect">
            <a:avLst/>
          </a:prstGeom>
        </p:spPr>
      </p:pic>
    </p:spTree>
    <p:extLst>
      <p:ext uri="{BB962C8B-B14F-4D97-AF65-F5344CB8AC3E}">
        <p14:creationId xmlns:p14="http://schemas.microsoft.com/office/powerpoint/2010/main" val="100064562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72B358F-04E3-7806-135F-E4A6B5D8A783}"/>
              </a:ext>
            </a:extLst>
          </p:cNvPr>
          <p:cNvSpPr>
            <a:spLocks noGrp="1"/>
          </p:cNvSpPr>
          <p:nvPr>
            <p:ph type="ctrTitle"/>
          </p:nvPr>
        </p:nvSpPr>
        <p:spPr>
          <a:xfrm>
            <a:off x="2745240" y="427167"/>
            <a:ext cx="6079888" cy="813238"/>
          </a:xfrm>
        </p:spPr>
        <p:txBody>
          <a:bodyPr anchor="b">
            <a:normAutofit fontScale="90000"/>
          </a:bodyPr>
          <a:lstStyle/>
          <a:p>
            <a:r>
              <a:rPr lang="en-GB" sz="5600">
                <a:solidFill>
                  <a:srgbClr val="FFFFFF"/>
                </a:solidFill>
                <a:cs typeface="Calibri Light"/>
              </a:rPr>
              <a:t>TEAM 7</a:t>
            </a:r>
          </a:p>
        </p:txBody>
      </p:sp>
      <p:sp>
        <p:nvSpPr>
          <p:cNvPr id="3" name="Subtitle 2">
            <a:extLst>
              <a:ext uri="{FF2B5EF4-FFF2-40B4-BE49-F238E27FC236}">
                <a16:creationId xmlns:a16="http://schemas.microsoft.com/office/drawing/2014/main" id="{47FB0A6A-AB1D-8EE9-6C64-2BCEA2AFF38E}"/>
              </a:ext>
            </a:extLst>
          </p:cNvPr>
          <p:cNvSpPr>
            <a:spLocks noGrp="1"/>
          </p:cNvSpPr>
          <p:nvPr>
            <p:ph type="subTitle" idx="1"/>
          </p:nvPr>
        </p:nvSpPr>
        <p:spPr>
          <a:xfrm>
            <a:off x="1522030" y="3605577"/>
            <a:ext cx="9147940" cy="1324303"/>
          </a:xfrm>
        </p:spPr>
        <p:txBody>
          <a:bodyPr vert="horz" lIns="91440" tIns="45720" rIns="91440" bIns="45720" rtlCol="0" anchor="t">
            <a:normAutofit/>
          </a:bodyPr>
          <a:lstStyle/>
          <a:p>
            <a:endParaRPr lang="en-GB" sz="2000">
              <a:solidFill>
                <a:srgbClr val="FFFFFF"/>
              </a:solidFill>
              <a:cs typeface="Calibri"/>
            </a:endParaRP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graphicFrame>
        <p:nvGraphicFramePr>
          <p:cNvPr id="5" name="Table 5">
            <a:extLst>
              <a:ext uri="{FF2B5EF4-FFF2-40B4-BE49-F238E27FC236}">
                <a16:creationId xmlns:a16="http://schemas.microsoft.com/office/drawing/2014/main" id="{3C7D5AEC-579B-47B8-1288-48A80F337525}"/>
              </a:ext>
            </a:extLst>
          </p:cNvPr>
          <p:cNvGraphicFramePr>
            <a:graphicFrameLocks noGrp="1"/>
          </p:cNvGraphicFramePr>
          <p:nvPr>
            <p:extLst>
              <p:ext uri="{D42A27DB-BD31-4B8C-83A1-F6EECF244321}">
                <p14:modId xmlns:p14="http://schemas.microsoft.com/office/powerpoint/2010/main" val="2770944589"/>
              </p:ext>
            </p:extLst>
          </p:nvPr>
        </p:nvGraphicFramePr>
        <p:xfrm>
          <a:off x="2095499" y="1413710"/>
          <a:ext cx="8409270" cy="3970487"/>
        </p:xfrm>
        <a:graphic>
          <a:graphicData uri="http://schemas.openxmlformats.org/drawingml/2006/table">
            <a:tbl>
              <a:tblPr firstRow="1" bandRow="1">
                <a:tableStyleId>{5C22544A-7EE6-4342-B048-85BDC9FD1C3A}</a:tableStyleId>
              </a:tblPr>
              <a:tblGrid>
                <a:gridCol w="4204635">
                  <a:extLst>
                    <a:ext uri="{9D8B030D-6E8A-4147-A177-3AD203B41FA5}">
                      <a16:colId xmlns:a16="http://schemas.microsoft.com/office/drawing/2014/main" val="954606941"/>
                    </a:ext>
                  </a:extLst>
                </a:gridCol>
                <a:gridCol w="4204635">
                  <a:extLst>
                    <a:ext uri="{9D8B030D-6E8A-4147-A177-3AD203B41FA5}">
                      <a16:colId xmlns:a16="http://schemas.microsoft.com/office/drawing/2014/main" val="292826799"/>
                    </a:ext>
                  </a:extLst>
                </a:gridCol>
              </a:tblGrid>
              <a:tr h="661747">
                <a:tc>
                  <a:txBody>
                    <a:bodyPr/>
                    <a:lstStyle/>
                    <a:p>
                      <a:pPr lvl="0">
                        <a:buNone/>
                      </a:pPr>
                      <a:r>
                        <a:rPr lang="en-GB" sz="3200" b="0"/>
                        <a:t>NAME</a:t>
                      </a:r>
                      <a:endParaRPr lang="en-US" sz="3200" b="0"/>
                    </a:p>
                  </a:txBody>
                  <a:tcPr>
                    <a:solidFill>
                      <a:srgbClr val="ED7D31"/>
                    </a:solidFill>
                  </a:tcPr>
                </a:tc>
                <a:tc>
                  <a:txBody>
                    <a:bodyPr/>
                    <a:lstStyle/>
                    <a:p>
                      <a:pPr lvl="0">
                        <a:buNone/>
                      </a:pPr>
                      <a:r>
                        <a:rPr lang="en-GB" sz="3200" b="0"/>
                        <a:t>ROLL NUMBER</a:t>
                      </a:r>
                      <a:endParaRPr lang="en-US" sz="3200" b="0"/>
                    </a:p>
                  </a:txBody>
                  <a:tcPr>
                    <a:solidFill>
                      <a:srgbClr val="ED7D31"/>
                    </a:solidFill>
                  </a:tcPr>
                </a:tc>
                <a:extLst>
                  <a:ext uri="{0D108BD9-81ED-4DB2-BD59-A6C34878D82A}">
                    <a16:rowId xmlns:a16="http://schemas.microsoft.com/office/drawing/2014/main" val="906545370"/>
                  </a:ext>
                </a:extLst>
              </a:tr>
              <a:tr h="661748">
                <a:tc>
                  <a:txBody>
                    <a:bodyPr/>
                    <a:lstStyle/>
                    <a:p>
                      <a:r>
                        <a:rPr lang="en-GB" sz="2600" b="0">
                          <a:solidFill>
                            <a:schemeClr val="bg1"/>
                          </a:solidFill>
                        </a:rPr>
                        <a:t>DINESH KUMAR M R</a:t>
                      </a:r>
                    </a:p>
                  </a:txBody>
                  <a:tcPr>
                    <a:solidFill>
                      <a:srgbClr val="ED7D31"/>
                    </a:solidFill>
                  </a:tcPr>
                </a:tc>
                <a:tc>
                  <a:txBody>
                    <a:bodyPr/>
                    <a:lstStyle/>
                    <a:p>
                      <a:r>
                        <a:rPr lang="en-GB" sz="2600" b="0">
                          <a:solidFill>
                            <a:schemeClr val="bg1"/>
                          </a:solidFill>
                        </a:rPr>
                        <a:t>CB.EN.U4AIE20011</a:t>
                      </a:r>
                    </a:p>
                  </a:txBody>
                  <a:tcPr>
                    <a:solidFill>
                      <a:srgbClr val="ED7D31"/>
                    </a:solidFill>
                  </a:tcPr>
                </a:tc>
                <a:extLst>
                  <a:ext uri="{0D108BD9-81ED-4DB2-BD59-A6C34878D82A}">
                    <a16:rowId xmlns:a16="http://schemas.microsoft.com/office/drawing/2014/main" val="4271537524"/>
                  </a:ext>
                </a:extLst>
              </a:tr>
              <a:tr h="661748">
                <a:tc>
                  <a:txBody>
                    <a:bodyPr/>
                    <a:lstStyle/>
                    <a:p>
                      <a:r>
                        <a:rPr lang="en-GB" sz="2600" b="0">
                          <a:solidFill>
                            <a:schemeClr val="bg1"/>
                          </a:solidFill>
                        </a:rPr>
                        <a:t>JANGALA GOUTHAMI</a:t>
                      </a:r>
                      <a:endParaRPr lang="en-GB" sz="2600" b="0"/>
                    </a:p>
                  </a:txBody>
                  <a:tcPr>
                    <a:solidFill>
                      <a:srgbClr val="ED7D31"/>
                    </a:solidFill>
                  </a:tcPr>
                </a:tc>
                <a:tc>
                  <a:txBody>
                    <a:bodyPr/>
                    <a:lstStyle/>
                    <a:p>
                      <a:r>
                        <a:rPr lang="en-GB" sz="2600" b="0">
                          <a:solidFill>
                            <a:schemeClr val="bg1"/>
                          </a:solidFill>
                        </a:rPr>
                        <a:t>CB.EN.U4AIE20023</a:t>
                      </a:r>
                    </a:p>
                  </a:txBody>
                  <a:tcPr>
                    <a:solidFill>
                      <a:srgbClr val="ED7D31"/>
                    </a:solidFill>
                  </a:tcPr>
                </a:tc>
                <a:extLst>
                  <a:ext uri="{0D108BD9-81ED-4DB2-BD59-A6C34878D82A}">
                    <a16:rowId xmlns:a16="http://schemas.microsoft.com/office/drawing/2014/main" val="2934711915"/>
                  </a:ext>
                </a:extLst>
              </a:tr>
              <a:tr h="661748">
                <a:tc>
                  <a:txBody>
                    <a:bodyPr/>
                    <a:lstStyle/>
                    <a:p>
                      <a:r>
                        <a:rPr lang="en-GB" sz="2600" b="0">
                          <a:solidFill>
                            <a:schemeClr val="bg1"/>
                          </a:solidFill>
                        </a:rPr>
                        <a:t>K S PAVAL</a:t>
                      </a:r>
                      <a:endParaRPr lang="en-GB" sz="2600" b="0"/>
                    </a:p>
                  </a:txBody>
                  <a:tcPr>
                    <a:solidFill>
                      <a:srgbClr val="ED7D31"/>
                    </a:solidFill>
                  </a:tcPr>
                </a:tc>
                <a:tc>
                  <a:txBody>
                    <a:bodyPr/>
                    <a:lstStyle/>
                    <a:p>
                      <a:r>
                        <a:rPr lang="en-GB" sz="2600" b="0">
                          <a:solidFill>
                            <a:schemeClr val="bg1"/>
                          </a:solidFill>
                        </a:rPr>
                        <a:t>CB.EN.U4AIE20047</a:t>
                      </a:r>
                    </a:p>
                  </a:txBody>
                  <a:tcPr>
                    <a:solidFill>
                      <a:srgbClr val="ED7D31"/>
                    </a:solidFill>
                  </a:tcPr>
                </a:tc>
                <a:extLst>
                  <a:ext uri="{0D108BD9-81ED-4DB2-BD59-A6C34878D82A}">
                    <a16:rowId xmlns:a16="http://schemas.microsoft.com/office/drawing/2014/main" val="2012397057"/>
                  </a:ext>
                </a:extLst>
              </a:tr>
              <a:tr h="661748">
                <a:tc>
                  <a:txBody>
                    <a:bodyPr/>
                    <a:lstStyle/>
                    <a:p>
                      <a:r>
                        <a:rPr lang="en-GB" sz="2600" b="0">
                          <a:solidFill>
                            <a:schemeClr val="bg1"/>
                          </a:solidFill>
                        </a:rPr>
                        <a:t>SHREYA SANGHAMITRA</a:t>
                      </a:r>
                    </a:p>
                  </a:txBody>
                  <a:tcPr>
                    <a:solidFill>
                      <a:srgbClr val="ED7D31"/>
                    </a:solidFill>
                  </a:tcPr>
                </a:tc>
                <a:tc>
                  <a:txBody>
                    <a:bodyPr/>
                    <a:lstStyle/>
                    <a:p>
                      <a:r>
                        <a:rPr lang="en-GB" sz="2600" b="0">
                          <a:solidFill>
                            <a:schemeClr val="bg1"/>
                          </a:solidFill>
                        </a:rPr>
                        <a:t>CB.EN.U4AIE20066</a:t>
                      </a:r>
                    </a:p>
                  </a:txBody>
                  <a:tcPr>
                    <a:solidFill>
                      <a:srgbClr val="ED7D31"/>
                    </a:solidFill>
                  </a:tcPr>
                </a:tc>
                <a:extLst>
                  <a:ext uri="{0D108BD9-81ED-4DB2-BD59-A6C34878D82A}">
                    <a16:rowId xmlns:a16="http://schemas.microsoft.com/office/drawing/2014/main" val="3796458671"/>
                  </a:ext>
                </a:extLst>
              </a:tr>
              <a:tr h="661748">
                <a:tc>
                  <a:txBody>
                    <a:bodyPr/>
                    <a:lstStyle/>
                    <a:p>
                      <a:r>
                        <a:rPr lang="en-GB" sz="2600" b="0">
                          <a:solidFill>
                            <a:schemeClr val="bg1"/>
                          </a:solidFill>
                        </a:rPr>
                        <a:t>N T SHRISH SURYA</a:t>
                      </a:r>
                    </a:p>
                  </a:txBody>
                  <a:tcPr>
                    <a:solidFill>
                      <a:srgbClr val="ED7D31"/>
                    </a:solidFill>
                  </a:tcPr>
                </a:tc>
                <a:tc>
                  <a:txBody>
                    <a:bodyPr/>
                    <a:lstStyle/>
                    <a:p>
                      <a:r>
                        <a:rPr lang="en-GB" sz="2600" b="0">
                          <a:solidFill>
                            <a:schemeClr val="bg1"/>
                          </a:solidFill>
                        </a:rPr>
                        <a:t>CB.EN.U4AIE20067</a:t>
                      </a:r>
                    </a:p>
                  </a:txBody>
                  <a:tcPr>
                    <a:solidFill>
                      <a:srgbClr val="ED7D31"/>
                    </a:solidFill>
                  </a:tcPr>
                </a:tc>
                <a:extLst>
                  <a:ext uri="{0D108BD9-81ED-4DB2-BD59-A6C34878D82A}">
                    <a16:rowId xmlns:a16="http://schemas.microsoft.com/office/drawing/2014/main" val="1376554008"/>
                  </a:ext>
                </a:extLst>
              </a:tr>
            </a:tbl>
          </a:graphicData>
        </a:graphic>
      </p:graphicFrame>
    </p:spTree>
    <p:extLst>
      <p:ext uri="{BB962C8B-B14F-4D97-AF65-F5344CB8AC3E}">
        <p14:creationId xmlns:p14="http://schemas.microsoft.com/office/powerpoint/2010/main" val="23951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A2081-0B5D-A897-A8A5-D50B91FD5DF6}"/>
              </a:ext>
            </a:extLst>
          </p:cNvPr>
          <p:cNvSpPr>
            <a:spLocks noGrp="1"/>
          </p:cNvSpPr>
          <p:nvPr>
            <p:ph type="title"/>
          </p:nvPr>
        </p:nvSpPr>
        <p:spPr>
          <a:xfrm>
            <a:off x="838200" y="365125"/>
            <a:ext cx="10515600" cy="1325563"/>
          </a:xfrm>
        </p:spPr>
        <p:txBody>
          <a:bodyPr>
            <a:normAutofit/>
          </a:bodyPr>
          <a:lstStyle/>
          <a:p>
            <a:r>
              <a:rPr lang="en-GB" sz="5400">
                <a:cs typeface="Calibri Light"/>
              </a:rPr>
              <a:t>Contents</a:t>
            </a:r>
            <a:endParaRPr lang="en-GB" sz="54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28F48C9-DEB6-1EB7-0376-137EB287AD44}"/>
              </a:ext>
            </a:extLst>
          </p:cNvPr>
          <p:cNvGraphicFramePr>
            <a:graphicFrameLocks noGrp="1"/>
          </p:cNvGraphicFramePr>
          <p:nvPr>
            <p:ph idx="1"/>
            <p:extLst>
              <p:ext uri="{D42A27DB-BD31-4B8C-83A1-F6EECF244321}">
                <p14:modId xmlns:p14="http://schemas.microsoft.com/office/powerpoint/2010/main" val="320364775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7321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6E8F6DB-E699-07CB-4259-A77B68512AFF}"/>
              </a:ext>
            </a:extLst>
          </p:cNvPr>
          <p:cNvPicPr>
            <a:picLocks noChangeAspect="1"/>
          </p:cNvPicPr>
          <p:nvPr/>
        </p:nvPicPr>
        <p:blipFill rotWithShape="1">
          <a:blip r:embed="rId2">
            <a:alphaModFix amt="50000"/>
          </a:blip>
          <a:srcRect r="-2" b="6263"/>
          <a:stretch/>
        </p:blipFill>
        <p:spPr>
          <a:xfrm>
            <a:off x="20" y="1"/>
            <a:ext cx="12191980" cy="6857999"/>
          </a:xfrm>
          <a:prstGeom prst="rect">
            <a:avLst/>
          </a:prstGeom>
        </p:spPr>
      </p:pic>
      <p:sp>
        <p:nvSpPr>
          <p:cNvPr id="2" name="Title 1">
            <a:extLst>
              <a:ext uri="{FF2B5EF4-FFF2-40B4-BE49-F238E27FC236}">
                <a16:creationId xmlns:a16="http://schemas.microsoft.com/office/drawing/2014/main" id="{380A1286-8803-E3F2-CE19-7FF91F0E6D61}"/>
              </a:ext>
            </a:extLst>
          </p:cNvPr>
          <p:cNvSpPr>
            <a:spLocks noGrp="1"/>
          </p:cNvSpPr>
          <p:nvPr>
            <p:ph type="ctrTitle"/>
          </p:nvPr>
        </p:nvSpPr>
        <p:spPr>
          <a:xfrm>
            <a:off x="1524000" y="1122362"/>
            <a:ext cx="9144000" cy="2900518"/>
          </a:xfrm>
        </p:spPr>
        <p:txBody>
          <a:bodyPr>
            <a:normAutofit/>
          </a:bodyPr>
          <a:lstStyle/>
          <a:p>
            <a:r>
              <a:rPr lang="en-GB">
                <a:solidFill>
                  <a:srgbClr val="FFFFFF"/>
                </a:solidFill>
                <a:cs typeface="Calibri Light"/>
              </a:rPr>
              <a:t>Handling Dangling Nodes</a:t>
            </a:r>
            <a:endParaRPr lang="en-GB">
              <a:solidFill>
                <a:srgbClr val="FFFFFF"/>
              </a:solidFill>
            </a:endParaRPr>
          </a:p>
        </p:txBody>
      </p:sp>
    </p:spTree>
    <p:extLst>
      <p:ext uri="{BB962C8B-B14F-4D97-AF65-F5344CB8AC3E}">
        <p14:creationId xmlns:p14="http://schemas.microsoft.com/office/powerpoint/2010/main" val="13741041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58C0E-4EED-C902-F5F5-7E8F692B4B04}"/>
              </a:ext>
            </a:extLst>
          </p:cNvPr>
          <p:cNvSpPr>
            <a:spLocks noGrp="1"/>
          </p:cNvSpPr>
          <p:nvPr>
            <p:ph type="title"/>
          </p:nvPr>
        </p:nvSpPr>
        <p:spPr/>
        <p:txBody>
          <a:bodyPr/>
          <a:lstStyle/>
          <a:p>
            <a:r>
              <a:rPr lang="en-GB">
                <a:cs typeface="Calibri Light"/>
              </a:rPr>
              <a:t>Using Teleportation</a:t>
            </a:r>
            <a:endParaRPr lang="en-GB"/>
          </a:p>
        </p:txBody>
      </p:sp>
      <p:graphicFrame>
        <p:nvGraphicFramePr>
          <p:cNvPr id="5" name="Content Placeholder 2">
            <a:extLst>
              <a:ext uri="{FF2B5EF4-FFF2-40B4-BE49-F238E27FC236}">
                <a16:creationId xmlns:a16="http://schemas.microsoft.com/office/drawing/2014/main" id="{43CE42BC-873C-7E04-EFC6-5B26D0CD870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2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62F54-7BED-4853-8C81-8885562AD40B}"/>
              </a:ext>
            </a:extLst>
          </p:cNvPr>
          <p:cNvSpPr>
            <a:spLocks noGrp="1"/>
          </p:cNvSpPr>
          <p:nvPr>
            <p:ph type="title"/>
          </p:nvPr>
        </p:nvSpPr>
        <p:spPr>
          <a:xfrm>
            <a:off x="841248" y="499377"/>
            <a:ext cx="10506456" cy="1197864"/>
          </a:xfrm>
        </p:spPr>
        <p:txBody>
          <a:bodyPr vert="horz" lIns="91440" tIns="45720" rIns="91440" bIns="45720" rtlCol="0" anchor="b">
            <a:normAutofit/>
          </a:bodyPr>
          <a:lstStyle/>
          <a:p>
            <a:pPr algn="ctr"/>
            <a:r>
              <a:rPr lang="en-US" sz="5400">
                <a:solidFill>
                  <a:schemeClr val="bg1"/>
                </a:solidFill>
              </a:rPr>
              <a:t>Results</a:t>
            </a:r>
          </a:p>
        </p:txBody>
      </p:sp>
      <p:sp>
        <p:nvSpPr>
          <p:cNvPr id="7" name="TextBox 6">
            <a:extLst>
              <a:ext uri="{FF2B5EF4-FFF2-40B4-BE49-F238E27FC236}">
                <a16:creationId xmlns:a16="http://schemas.microsoft.com/office/drawing/2014/main" id="{32B237CC-A910-C9AD-86D1-6E709F865B79}"/>
              </a:ext>
            </a:extLst>
          </p:cNvPr>
          <p:cNvSpPr txBox="1"/>
          <p:nvPr/>
        </p:nvSpPr>
        <p:spPr>
          <a:xfrm>
            <a:off x="1683774" y="5975554"/>
            <a:ext cx="9281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Graph 1                                                                 Graph 2                                                            Graph 3</a:t>
            </a:r>
            <a:endParaRPr lang="en-GB"/>
          </a:p>
        </p:txBody>
      </p:sp>
      <p:pic>
        <p:nvPicPr>
          <p:cNvPr id="9" name="Picture 9" descr="Chart, histogram&#10;&#10;Description automatically generated">
            <a:extLst>
              <a:ext uri="{FF2B5EF4-FFF2-40B4-BE49-F238E27FC236}">
                <a16:creationId xmlns:a16="http://schemas.microsoft.com/office/drawing/2014/main" id="{919C85D9-D14F-58AD-450D-15F84B959C89}"/>
              </a:ext>
            </a:extLst>
          </p:cNvPr>
          <p:cNvPicPr>
            <a:picLocks noGrp="1" noChangeAspect="1"/>
          </p:cNvPicPr>
          <p:nvPr>
            <p:ph idx="1"/>
          </p:nvPr>
        </p:nvPicPr>
        <p:blipFill>
          <a:blip r:embed="rId2"/>
          <a:stretch>
            <a:fillRect/>
          </a:stretch>
        </p:blipFill>
        <p:spPr>
          <a:xfrm>
            <a:off x="-64083" y="3056023"/>
            <a:ext cx="4498881" cy="2911712"/>
          </a:xfrm>
        </p:spPr>
      </p:pic>
      <p:pic>
        <p:nvPicPr>
          <p:cNvPr id="10" name="Picture 11" descr="Chart, bar chart&#10;&#10;Description automatically generated">
            <a:extLst>
              <a:ext uri="{FF2B5EF4-FFF2-40B4-BE49-F238E27FC236}">
                <a16:creationId xmlns:a16="http://schemas.microsoft.com/office/drawing/2014/main" id="{5C77F064-895C-5315-7984-13AB5EC20242}"/>
              </a:ext>
            </a:extLst>
          </p:cNvPr>
          <p:cNvPicPr>
            <a:picLocks noChangeAspect="1"/>
          </p:cNvPicPr>
          <p:nvPr/>
        </p:nvPicPr>
        <p:blipFill>
          <a:blip r:embed="rId3"/>
          <a:stretch>
            <a:fillRect/>
          </a:stretch>
        </p:blipFill>
        <p:spPr>
          <a:xfrm>
            <a:off x="4149495" y="3145614"/>
            <a:ext cx="4186042" cy="2754778"/>
          </a:xfrm>
          <a:prstGeom prst="rect">
            <a:avLst/>
          </a:prstGeom>
        </p:spPr>
      </p:pic>
      <p:pic>
        <p:nvPicPr>
          <p:cNvPr id="12" name="Picture 12" descr="Chart, bar chart&#10;&#10;Description automatically generated">
            <a:extLst>
              <a:ext uri="{FF2B5EF4-FFF2-40B4-BE49-F238E27FC236}">
                <a16:creationId xmlns:a16="http://schemas.microsoft.com/office/drawing/2014/main" id="{49174EF7-5423-B8E1-2E5A-D9DB105E78CD}"/>
              </a:ext>
            </a:extLst>
          </p:cNvPr>
          <p:cNvPicPr>
            <a:picLocks noChangeAspect="1"/>
          </p:cNvPicPr>
          <p:nvPr/>
        </p:nvPicPr>
        <p:blipFill>
          <a:blip r:embed="rId4"/>
          <a:stretch>
            <a:fillRect/>
          </a:stretch>
        </p:blipFill>
        <p:spPr>
          <a:xfrm>
            <a:off x="8193506" y="3146299"/>
            <a:ext cx="4122290" cy="2901533"/>
          </a:xfrm>
          <a:prstGeom prst="rect">
            <a:avLst/>
          </a:prstGeom>
        </p:spPr>
      </p:pic>
    </p:spTree>
    <p:extLst>
      <p:ext uri="{BB962C8B-B14F-4D97-AF65-F5344CB8AC3E}">
        <p14:creationId xmlns:p14="http://schemas.microsoft.com/office/powerpoint/2010/main" val="312725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864F65-9823-9B58-CBE2-26CAC22D7FCD}"/>
              </a:ext>
            </a:extLst>
          </p:cNvPr>
          <p:cNvSpPr>
            <a:spLocks noGrp="1"/>
          </p:cNvSpPr>
          <p:nvPr>
            <p:ph type="title"/>
          </p:nvPr>
        </p:nvSpPr>
        <p:spPr>
          <a:xfrm>
            <a:off x="838200" y="585216"/>
            <a:ext cx="10515600" cy="1325563"/>
          </a:xfrm>
        </p:spPr>
        <p:txBody>
          <a:bodyPr>
            <a:normAutofit/>
          </a:bodyPr>
          <a:lstStyle/>
          <a:p>
            <a:r>
              <a:rPr lang="en-GB">
                <a:solidFill>
                  <a:schemeClr val="bg1"/>
                </a:solidFill>
                <a:cs typeface="Calibri Light"/>
              </a:rPr>
              <a:t>Using personalisation vector</a:t>
            </a:r>
            <a:endParaRPr lang="en-GB">
              <a:solidFill>
                <a:schemeClr val="bg1"/>
              </a:solidFill>
            </a:endParaRPr>
          </a:p>
        </p:txBody>
      </p:sp>
      <p:graphicFrame>
        <p:nvGraphicFramePr>
          <p:cNvPr id="5" name="Content Placeholder 2">
            <a:extLst>
              <a:ext uri="{FF2B5EF4-FFF2-40B4-BE49-F238E27FC236}">
                <a16:creationId xmlns:a16="http://schemas.microsoft.com/office/drawing/2014/main" id="{6DC77D65-F822-11B5-BEF5-ACD7B2A00D30}"/>
              </a:ext>
            </a:extLst>
          </p:cNvPr>
          <p:cNvGraphicFramePr>
            <a:graphicFrameLocks noGrp="1"/>
          </p:cNvGraphicFramePr>
          <p:nvPr>
            <p:ph idx="1"/>
            <p:extLst>
              <p:ext uri="{D42A27DB-BD31-4B8C-83A1-F6EECF244321}">
                <p14:modId xmlns:p14="http://schemas.microsoft.com/office/powerpoint/2010/main" val="1646682993"/>
              </p:ext>
            </p:extLst>
          </p:nvPr>
        </p:nvGraphicFramePr>
        <p:xfrm>
          <a:off x="935694" y="2516777"/>
          <a:ext cx="10415058" cy="3660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4413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62F54-7BED-4853-8C81-8885562AD40B}"/>
              </a:ext>
            </a:extLst>
          </p:cNvPr>
          <p:cNvSpPr>
            <a:spLocks noGrp="1"/>
          </p:cNvSpPr>
          <p:nvPr>
            <p:ph type="title"/>
          </p:nvPr>
        </p:nvSpPr>
        <p:spPr>
          <a:xfrm>
            <a:off x="841248" y="499377"/>
            <a:ext cx="10506456" cy="1197864"/>
          </a:xfrm>
        </p:spPr>
        <p:txBody>
          <a:bodyPr vert="horz" lIns="91440" tIns="45720" rIns="91440" bIns="45720" rtlCol="0" anchor="b">
            <a:normAutofit/>
          </a:bodyPr>
          <a:lstStyle/>
          <a:p>
            <a:pPr algn="ctr"/>
            <a:r>
              <a:rPr lang="en-US" sz="5400">
                <a:solidFill>
                  <a:schemeClr val="bg1"/>
                </a:solidFill>
              </a:rPr>
              <a:t>Results</a:t>
            </a:r>
          </a:p>
        </p:txBody>
      </p:sp>
      <p:sp>
        <p:nvSpPr>
          <p:cNvPr id="7" name="TextBox 6">
            <a:extLst>
              <a:ext uri="{FF2B5EF4-FFF2-40B4-BE49-F238E27FC236}">
                <a16:creationId xmlns:a16="http://schemas.microsoft.com/office/drawing/2014/main" id="{32B237CC-A910-C9AD-86D1-6E709F865B79}"/>
              </a:ext>
            </a:extLst>
          </p:cNvPr>
          <p:cNvSpPr txBox="1"/>
          <p:nvPr/>
        </p:nvSpPr>
        <p:spPr>
          <a:xfrm>
            <a:off x="1683774" y="5975554"/>
            <a:ext cx="9281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Graph 1                                                                 Graph 2                                                            Graph 3</a:t>
            </a:r>
            <a:endParaRPr lang="en-GB"/>
          </a:p>
        </p:txBody>
      </p:sp>
      <p:pic>
        <p:nvPicPr>
          <p:cNvPr id="5" name="Picture 5" descr="Chart, histogram&#10;&#10;Description automatically generated">
            <a:extLst>
              <a:ext uri="{FF2B5EF4-FFF2-40B4-BE49-F238E27FC236}">
                <a16:creationId xmlns:a16="http://schemas.microsoft.com/office/drawing/2014/main" id="{1D1161ED-936D-BBC5-2647-BD74FCCE68BC}"/>
              </a:ext>
            </a:extLst>
          </p:cNvPr>
          <p:cNvPicPr>
            <a:picLocks noGrp="1" noChangeAspect="1"/>
          </p:cNvPicPr>
          <p:nvPr>
            <p:ph idx="1"/>
          </p:nvPr>
        </p:nvPicPr>
        <p:blipFill>
          <a:blip r:embed="rId2"/>
          <a:stretch>
            <a:fillRect/>
          </a:stretch>
        </p:blipFill>
        <p:spPr>
          <a:xfrm>
            <a:off x="178857" y="3028782"/>
            <a:ext cx="4214286" cy="2867444"/>
          </a:xfrm>
        </p:spPr>
      </p:pic>
      <p:pic>
        <p:nvPicPr>
          <p:cNvPr id="6" name="Picture 7" descr="Chart, bar chart, histogram&#10;&#10;Description automatically generated">
            <a:extLst>
              <a:ext uri="{FF2B5EF4-FFF2-40B4-BE49-F238E27FC236}">
                <a16:creationId xmlns:a16="http://schemas.microsoft.com/office/drawing/2014/main" id="{89519302-80BE-A035-86FC-3A2619C70E12}"/>
              </a:ext>
            </a:extLst>
          </p:cNvPr>
          <p:cNvPicPr>
            <a:picLocks noChangeAspect="1"/>
          </p:cNvPicPr>
          <p:nvPr/>
        </p:nvPicPr>
        <p:blipFill>
          <a:blip r:embed="rId3"/>
          <a:stretch>
            <a:fillRect/>
          </a:stretch>
        </p:blipFill>
        <p:spPr>
          <a:xfrm>
            <a:off x="4393532" y="3037872"/>
            <a:ext cx="4227094" cy="2857703"/>
          </a:xfrm>
          <a:prstGeom prst="rect">
            <a:avLst/>
          </a:prstGeom>
        </p:spPr>
      </p:pic>
      <p:pic>
        <p:nvPicPr>
          <p:cNvPr id="8" name="Picture 12" descr="Chart, bar chart&#10;&#10;Description automatically generated">
            <a:extLst>
              <a:ext uri="{FF2B5EF4-FFF2-40B4-BE49-F238E27FC236}">
                <a16:creationId xmlns:a16="http://schemas.microsoft.com/office/drawing/2014/main" id="{9883C51B-A394-7EBA-3904-BD7987DA5B23}"/>
              </a:ext>
            </a:extLst>
          </p:cNvPr>
          <p:cNvPicPr>
            <a:picLocks noChangeAspect="1"/>
          </p:cNvPicPr>
          <p:nvPr/>
        </p:nvPicPr>
        <p:blipFill>
          <a:blip r:embed="rId4"/>
          <a:stretch>
            <a:fillRect/>
          </a:stretch>
        </p:blipFill>
        <p:spPr>
          <a:xfrm>
            <a:off x="8424111" y="3142253"/>
            <a:ext cx="3775909" cy="2648941"/>
          </a:xfrm>
          <a:prstGeom prst="rect">
            <a:avLst/>
          </a:prstGeom>
        </p:spPr>
      </p:pic>
      <p:pic>
        <p:nvPicPr>
          <p:cNvPr id="3" name="Picture 3" descr="Chart, bar chart, histogram&#10;&#10;Description automatically generated">
            <a:extLst>
              <a:ext uri="{FF2B5EF4-FFF2-40B4-BE49-F238E27FC236}">
                <a16:creationId xmlns:a16="http://schemas.microsoft.com/office/drawing/2014/main" id="{3F5FE46B-9AFB-802B-7FD5-3B421B7C2206}"/>
              </a:ext>
            </a:extLst>
          </p:cNvPr>
          <p:cNvPicPr>
            <a:picLocks noChangeAspect="1"/>
          </p:cNvPicPr>
          <p:nvPr/>
        </p:nvPicPr>
        <p:blipFill>
          <a:blip r:embed="rId5"/>
          <a:stretch>
            <a:fillRect/>
          </a:stretch>
        </p:blipFill>
        <p:spPr>
          <a:xfrm>
            <a:off x="4391696" y="3201469"/>
            <a:ext cx="4041819" cy="2687398"/>
          </a:xfrm>
          <a:prstGeom prst="rect">
            <a:avLst/>
          </a:prstGeom>
        </p:spPr>
      </p:pic>
    </p:spTree>
    <p:extLst>
      <p:ext uri="{BB962C8B-B14F-4D97-AF65-F5344CB8AC3E}">
        <p14:creationId xmlns:p14="http://schemas.microsoft.com/office/powerpoint/2010/main" val="452273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038A8-98FB-36CC-BF48-45586414E2BA}"/>
              </a:ext>
            </a:extLst>
          </p:cNvPr>
          <p:cNvSpPr>
            <a:spLocks noGrp="1"/>
          </p:cNvSpPr>
          <p:nvPr>
            <p:ph type="title"/>
          </p:nvPr>
        </p:nvSpPr>
        <p:spPr>
          <a:xfrm>
            <a:off x="594360" y="640263"/>
            <a:ext cx="3822192" cy="1344975"/>
          </a:xfrm>
        </p:spPr>
        <p:txBody>
          <a:bodyPr>
            <a:normAutofit/>
          </a:bodyPr>
          <a:lstStyle/>
          <a:p>
            <a:r>
              <a:rPr lang="en-GB" sz="3600">
                <a:solidFill>
                  <a:schemeClr val="bg1"/>
                </a:solidFill>
                <a:cs typeface="Calibri Light"/>
              </a:rPr>
              <a:t>Using Dangling Node Transition</a:t>
            </a:r>
            <a:endParaRPr lang="en-GB" sz="3600">
              <a:solidFill>
                <a:schemeClr val="bg1"/>
              </a:solidFill>
            </a:endParaRPr>
          </a:p>
        </p:txBody>
      </p:sp>
      <p:cxnSp>
        <p:nvCxnSpPr>
          <p:cNvPr id="53" name="Straight Connector 5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46" name="Picture 46" descr="Text&#10;&#10;Description automatically generated">
            <a:extLst>
              <a:ext uri="{FF2B5EF4-FFF2-40B4-BE49-F238E27FC236}">
                <a16:creationId xmlns:a16="http://schemas.microsoft.com/office/drawing/2014/main" id="{F3B0A95C-92E3-97E8-7119-471BD15AE95C}"/>
              </a:ext>
            </a:extLst>
          </p:cNvPr>
          <p:cNvPicPr>
            <a:picLocks noGrp="1" noChangeAspect="1"/>
          </p:cNvPicPr>
          <p:nvPr>
            <p:ph idx="1"/>
          </p:nvPr>
        </p:nvPicPr>
        <p:blipFill>
          <a:blip r:embed="rId2"/>
          <a:stretch>
            <a:fillRect/>
          </a:stretch>
        </p:blipFill>
        <p:spPr>
          <a:xfrm>
            <a:off x="5110716" y="1339297"/>
            <a:ext cx="6596652" cy="4023957"/>
          </a:xfrm>
          <a:prstGeom prst="rect">
            <a:avLst/>
          </a:prstGeom>
        </p:spPr>
      </p:pic>
      <p:sp>
        <p:nvSpPr>
          <p:cNvPr id="3" name="TextBox 2">
            <a:extLst>
              <a:ext uri="{FF2B5EF4-FFF2-40B4-BE49-F238E27FC236}">
                <a16:creationId xmlns:a16="http://schemas.microsoft.com/office/drawing/2014/main" id="{7814107B-290E-F7A3-2914-7C8E25DE6CF5}"/>
              </a:ext>
            </a:extLst>
          </p:cNvPr>
          <p:cNvSpPr txBox="1"/>
          <p:nvPr/>
        </p:nvSpPr>
        <p:spPr>
          <a:xfrm>
            <a:off x="882315" y="2486525"/>
            <a:ext cx="3408947" cy="23083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rtl="0">
              <a:buChar char="•"/>
            </a:pPr>
            <a:r>
              <a:rPr lang="en-GB">
                <a:solidFill>
                  <a:schemeClr val="bg1"/>
                </a:solidFill>
                <a:latin typeface="Calibri"/>
                <a:ea typeface="Arial"/>
                <a:cs typeface="Arial"/>
              </a:rPr>
              <a:t>Redistributing the probability mass of the dangling nodes to all other nodes in the graph.​</a:t>
            </a:r>
          </a:p>
          <a:p>
            <a:endParaRPr lang="en-GB">
              <a:solidFill>
                <a:schemeClr val="bg1"/>
              </a:solidFill>
              <a:latin typeface="Calibri"/>
              <a:ea typeface="Arial"/>
              <a:cs typeface="Arial"/>
            </a:endParaRPr>
          </a:p>
          <a:p>
            <a:pPr lvl="0" rtl="0">
              <a:buChar char="•"/>
            </a:pPr>
            <a:r>
              <a:rPr lang="en-GB">
                <a:solidFill>
                  <a:schemeClr val="bg1"/>
                </a:solidFill>
                <a:latin typeface="Calibri"/>
                <a:ea typeface="Arial"/>
                <a:cs typeface="Arial"/>
              </a:rPr>
              <a:t>Add a transition from every dangling node to every other node in the graph with a probability of 1/(n-d)</a:t>
            </a:r>
            <a:endParaRPr lang="en-GB">
              <a:solidFill>
                <a:schemeClr val="bg1"/>
              </a:solidFill>
              <a:cs typeface="Calibri"/>
            </a:endParaRPr>
          </a:p>
        </p:txBody>
      </p:sp>
    </p:spTree>
    <p:extLst>
      <p:ext uri="{BB962C8B-B14F-4D97-AF65-F5344CB8AC3E}">
        <p14:creationId xmlns:p14="http://schemas.microsoft.com/office/powerpoint/2010/main" val="3137223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62F54-7BED-4853-8C81-8885562AD40B}"/>
              </a:ext>
            </a:extLst>
          </p:cNvPr>
          <p:cNvSpPr>
            <a:spLocks noGrp="1"/>
          </p:cNvSpPr>
          <p:nvPr>
            <p:ph type="title"/>
          </p:nvPr>
        </p:nvSpPr>
        <p:spPr>
          <a:xfrm>
            <a:off x="841248" y="499377"/>
            <a:ext cx="10506456" cy="1197864"/>
          </a:xfrm>
        </p:spPr>
        <p:txBody>
          <a:bodyPr vert="horz" lIns="91440" tIns="45720" rIns="91440" bIns="45720" rtlCol="0" anchor="b">
            <a:normAutofit/>
          </a:bodyPr>
          <a:lstStyle/>
          <a:p>
            <a:pPr algn="ctr"/>
            <a:r>
              <a:rPr lang="en-US" sz="5400">
                <a:solidFill>
                  <a:schemeClr val="bg1"/>
                </a:solidFill>
              </a:rPr>
              <a:t>Results</a:t>
            </a:r>
          </a:p>
        </p:txBody>
      </p:sp>
      <p:sp>
        <p:nvSpPr>
          <p:cNvPr id="7" name="TextBox 6">
            <a:extLst>
              <a:ext uri="{FF2B5EF4-FFF2-40B4-BE49-F238E27FC236}">
                <a16:creationId xmlns:a16="http://schemas.microsoft.com/office/drawing/2014/main" id="{32B237CC-A910-C9AD-86D1-6E709F865B79}"/>
              </a:ext>
            </a:extLst>
          </p:cNvPr>
          <p:cNvSpPr txBox="1"/>
          <p:nvPr/>
        </p:nvSpPr>
        <p:spPr>
          <a:xfrm>
            <a:off x="1683774" y="5975554"/>
            <a:ext cx="9281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Graph 1                                                                 Graph 2                                                            Graph 3</a:t>
            </a:r>
            <a:endParaRPr lang="en-GB"/>
          </a:p>
        </p:txBody>
      </p:sp>
      <p:pic>
        <p:nvPicPr>
          <p:cNvPr id="9" name="Picture 9" descr="Chart, histogram&#10;&#10;Description automatically generated">
            <a:extLst>
              <a:ext uri="{FF2B5EF4-FFF2-40B4-BE49-F238E27FC236}">
                <a16:creationId xmlns:a16="http://schemas.microsoft.com/office/drawing/2014/main" id="{81A1BC7D-561E-6ADD-FAF8-79903104689A}"/>
              </a:ext>
            </a:extLst>
          </p:cNvPr>
          <p:cNvPicPr>
            <a:picLocks noGrp="1" noChangeAspect="1"/>
          </p:cNvPicPr>
          <p:nvPr>
            <p:ph idx="1"/>
          </p:nvPr>
        </p:nvPicPr>
        <p:blipFill>
          <a:blip r:embed="rId2"/>
          <a:stretch>
            <a:fillRect/>
          </a:stretch>
        </p:blipFill>
        <p:spPr>
          <a:xfrm>
            <a:off x="180872" y="3068888"/>
            <a:ext cx="4089940" cy="2767181"/>
          </a:xfrm>
        </p:spPr>
      </p:pic>
      <p:pic>
        <p:nvPicPr>
          <p:cNvPr id="10" name="Picture 11" descr="Chart, bar chart, histogram&#10;&#10;Description automatically generated">
            <a:extLst>
              <a:ext uri="{FF2B5EF4-FFF2-40B4-BE49-F238E27FC236}">
                <a16:creationId xmlns:a16="http://schemas.microsoft.com/office/drawing/2014/main" id="{C8F328E4-9921-7B9D-926D-BB7E41898607}"/>
              </a:ext>
            </a:extLst>
          </p:cNvPr>
          <p:cNvPicPr>
            <a:picLocks noChangeAspect="1"/>
          </p:cNvPicPr>
          <p:nvPr/>
        </p:nvPicPr>
        <p:blipFill>
          <a:blip r:embed="rId3"/>
          <a:stretch>
            <a:fillRect/>
          </a:stretch>
        </p:blipFill>
        <p:spPr>
          <a:xfrm>
            <a:off x="4264325" y="3044193"/>
            <a:ext cx="4197015" cy="2786038"/>
          </a:xfrm>
          <a:prstGeom prst="rect">
            <a:avLst/>
          </a:prstGeom>
        </p:spPr>
      </p:pic>
      <p:pic>
        <p:nvPicPr>
          <p:cNvPr id="12" name="Picture 12" descr="Chart, bar chart&#10;&#10;Description automatically generated">
            <a:extLst>
              <a:ext uri="{FF2B5EF4-FFF2-40B4-BE49-F238E27FC236}">
                <a16:creationId xmlns:a16="http://schemas.microsoft.com/office/drawing/2014/main" id="{69EA1650-9B08-B7CF-F5E3-9C57F5EBB3E3}"/>
              </a:ext>
            </a:extLst>
          </p:cNvPr>
          <p:cNvPicPr>
            <a:picLocks noChangeAspect="1"/>
          </p:cNvPicPr>
          <p:nvPr/>
        </p:nvPicPr>
        <p:blipFill>
          <a:blip r:embed="rId4"/>
          <a:stretch>
            <a:fillRect/>
          </a:stretch>
        </p:blipFill>
        <p:spPr>
          <a:xfrm>
            <a:off x="8343900" y="3138424"/>
            <a:ext cx="3846094" cy="2636545"/>
          </a:xfrm>
          <a:prstGeom prst="rect">
            <a:avLst/>
          </a:prstGeom>
        </p:spPr>
      </p:pic>
    </p:spTree>
    <p:extLst>
      <p:ext uri="{BB962C8B-B14F-4D97-AF65-F5344CB8AC3E}">
        <p14:creationId xmlns:p14="http://schemas.microsoft.com/office/powerpoint/2010/main" val="190941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03519-96B1-4947-B263-F2D9575B93CA}"/>
              </a:ext>
            </a:extLst>
          </p:cNvPr>
          <p:cNvSpPr>
            <a:spLocks noGrp="1"/>
          </p:cNvSpPr>
          <p:nvPr>
            <p:ph type="title"/>
          </p:nvPr>
        </p:nvSpPr>
        <p:spPr>
          <a:xfrm>
            <a:off x="594360" y="640263"/>
            <a:ext cx="3822192" cy="1344975"/>
          </a:xfrm>
        </p:spPr>
        <p:txBody>
          <a:bodyPr>
            <a:normAutofit/>
          </a:bodyPr>
          <a:lstStyle/>
          <a:p>
            <a:r>
              <a:rPr lang="en-GB" sz="3300">
                <a:solidFill>
                  <a:schemeClr val="bg1"/>
                </a:solidFill>
                <a:cs typeface="Calibri Light"/>
              </a:rPr>
              <a:t>Using Dangling Node mass Redistribution</a:t>
            </a:r>
          </a:p>
        </p:txBody>
      </p:sp>
      <p:cxnSp>
        <p:nvCxnSpPr>
          <p:cNvPr id="11" name="Straight Connector 10">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7F621C-EC3F-127D-7A01-FB8C6049AF84}"/>
              </a:ext>
            </a:extLst>
          </p:cNvPr>
          <p:cNvSpPr>
            <a:spLocks noGrp="1"/>
          </p:cNvSpPr>
          <p:nvPr>
            <p:ph idx="1"/>
          </p:nvPr>
        </p:nvSpPr>
        <p:spPr>
          <a:xfrm>
            <a:off x="593610" y="2121763"/>
            <a:ext cx="3822192" cy="3773010"/>
          </a:xfrm>
        </p:spPr>
        <p:txBody>
          <a:bodyPr vert="horz" lIns="91440" tIns="45720" rIns="91440" bIns="45720" rtlCol="0" anchor="t">
            <a:normAutofit/>
          </a:bodyPr>
          <a:lstStyle/>
          <a:p>
            <a:r>
              <a:rPr lang="en-GB" sz="2000">
                <a:solidFill>
                  <a:schemeClr val="bg1"/>
                </a:solidFill>
                <a:ea typeface="+mn-lt"/>
                <a:cs typeface="+mn-lt"/>
              </a:rPr>
              <a:t> Redistributes it to a specific set of nodes.</a:t>
            </a:r>
            <a:endParaRPr lang="en-GB" sz="2000">
              <a:solidFill>
                <a:schemeClr val="bg1"/>
              </a:solidFill>
            </a:endParaRPr>
          </a:p>
        </p:txBody>
      </p:sp>
      <p:pic>
        <p:nvPicPr>
          <p:cNvPr id="4" name="Picture 4" descr="Text&#10;&#10;Description automatically generated">
            <a:extLst>
              <a:ext uri="{FF2B5EF4-FFF2-40B4-BE49-F238E27FC236}">
                <a16:creationId xmlns:a16="http://schemas.microsoft.com/office/drawing/2014/main" id="{AF57E562-C6CB-2E5A-FB85-588C38B4AFEB}"/>
              </a:ext>
            </a:extLst>
          </p:cNvPr>
          <p:cNvPicPr>
            <a:picLocks noChangeAspect="1"/>
          </p:cNvPicPr>
          <p:nvPr/>
        </p:nvPicPr>
        <p:blipFill>
          <a:blip r:embed="rId2"/>
          <a:stretch>
            <a:fillRect/>
          </a:stretch>
        </p:blipFill>
        <p:spPr>
          <a:xfrm>
            <a:off x="5110716" y="976481"/>
            <a:ext cx="6596652" cy="4749588"/>
          </a:xfrm>
          <a:prstGeom prst="rect">
            <a:avLst/>
          </a:prstGeom>
        </p:spPr>
      </p:pic>
    </p:spTree>
    <p:extLst>
      <p:ext uri="{BB962C8B-B14F-4D97-AF65-F5344CB8AC3E}">
        <p14:creationId xmlns:p14="http://schemas.microsoft.com/office/powerpoint/2010/main" val="150335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62F54-7BED-4853-8C81-8885562AD40B}"/>
              </a:ext>
            </a:extLst>
          </p:cNvPr>
          <p:cNvSpPr>
            <a:spLocks noGrp="1"/>
          </p:cNvSpPr>
          <p:nvPr>
            <p:ph type="title"/>
          </p:nvPr>
        </p:nvSpPr>
        <p:spPr>
          <a:xfrm>
            <a:off x="841248" y="499377"/>
            <a:ext cx="10506456" cy="1197864"/>
          </a:xfrm>
        </p:spPr>
        <p:txBody>
          <a:bodyPr vert="horz" lIns="91440" tIns="45720" rIns="91440" bIns="45720" rtlCol="0" anchor="b">
            <a:normAutofit/>
          </a:bodyPr>
          <a:lstStyle/>
          <a:p>
            <a:pPr algn="ctr"/>
            <a:r>
              <a:rPr lang="en-US" sz="5400">
                <a:solidFill>
                  <a:schemeClr val="bg1"/>
                </a:solidFill>
              </a:rPr>
              <a:t>Results</a:t>
            </a:r>
          </a:p>
        </p:txBody>
      </p:sp>
      <p:sp>
        <p:nvSpPr>
          <p:cNvPr id="7" name="TextBox 6">
            <a:extLst>
              <a:ext uri="{FF2B5EF4-FFF2-40B4-BE49-F238E27FC236}">
                <a16:creationId xmlns:a16="http://schemas.microsoft.com/office/drawing/2014/main" id="{32B237CC-A910-C9AD-86D1-6E709F865B79}"/>
              </a:ext>
            </a:extLst>
          </p:cNvPr>
          <p:cNvSpPr txBox="1"/>
          <p:nvPr/>
        </p:nvSpPr>
        <p:spPr>
          <a:xfrm>
            <a:off x="1683774" y="5975554"/>
            <a:ext cx="9281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Graph 1                                                                 Graph 2                                                            Graph 3</a:t>
            </a:r>
            <a:endParaRPr lang="en-GB"/>
          </a:p>
        </p:txBody>
      </p:sp>
      <p:pic>
        <p:nvPicPr>
          <p:cNvPr id="5" name="Picture 5" descr="Chart, histogram&#10;&#10;Description automatically generated">
            <a:extLst>
              <a:ext uri="{FF2B5EF4-FFF2-40B4-BE49-F238E27FC236}">
                <a16:creationId xmlns:a16="http://schemas.microsoft.com/office/drawing/2014/main" id="{7A285B35-AC24-BD37-2C9A-9898B94D6384}"/>
              </a:ext>
            </a:extLst>
          </p:cNvPr>
          <p:cNvPicPr>
            <a:picLocks noGrp="1" noChangeAspect="1"/>
          </p:cNvPicPr>
          <p:nvPr>
            <p:ph idx="1"/>
          </p:nvPr>
        </p:nvPicPr>
        <p:blipFill>
          <a:blip r:embed="rId2"/>
          <a:stretch>
            <a:fillRect/>
          </a:stretch>
        </p:blipFill>
        <p:spPr>
          <a:xfrm>
            <a:off x="-171" y="2958598"/>
            <a:ext cx="4341736" cy="2867444"/>
          </a:xfrm>
        </p:spPr>
      </p:pic>
      <p:pic>
        <p:nvPicPr>
          <p:cNvPr id="6" name="Picture 7" descr="Chart, bar chart, histogram&#10;&#10;Description automatically generated">
            <a:extLst>
              <a:ext uri="{FF2B5EF4-FFF2-40B4-BE49-F238E27FC236}">
                <a16:creationId xmlns:a16="http://schemas.microsoft.com/office/drawing/2014/main" id="{CDA5841F-03EF-2C44-5951-64C8070B3652}"/>
              </a:ext>
            </a:extLst>
          </p:cNvPr>
          <p:cNvPicPr>
            <a:picLocks noChangeAspect="1"/>
          </p:cNvPicPr>
          <p:nvPr/>
        </p:nvPicPr>
        <p:blipFill>
          <a:blip r:embed="rId3"/>
          <a:stretch>
            <a:fillRect/>
          </a:stretch>
        </p:blipFill>
        <p:spPr>
          <a:xfrm>
            <a:off x="4233111" y="3116100"/>
            <a:ext cx="3826042" cy="2641091"/>
          </a:xfrm>
          <a:prstGeom prst="rect">
            <a:avLst/>
          </a:prstGeom>
        </p:spPr>
      </p:pic>
      <p:pic>
        <p:nvPicPr>
          <p:cNvPr id="8" name="Picture 12" descr="Chart, bar chart&#10;&#10;Description automatically generated">
            <a:extLst>
              <a:ext uri="{FF2B5EF4-FFF2-40B4-BE49-F238E27FC236}">
                <a16:creationId xmlns:a16="http://schemas.microsoft.com/office/drawing/2014/main" id="{6AECCBBB-7EA8-FD1A-BCE8-5948887751A5}"/>
              </a:ext>
            </a:extLst>
          </p:cNvPr>
          <p:cNvPicPr>
            <a:picLocks noChangeAspect="1"/>
          </p:cNvPicPr>
          <p:nvPr/>
        </p:nvPicPr>
        <p:blipFill>
          <a:blip r:embed="rId4"/>
          <a:stretch>
            <a:fillRect/>
          </a:stretch>
        </p:blipFill>
        <p:spPr>
          <a:xfrm>
            <a:off x="8303795" y="3123595"/>
            <a:ext cx="3755857" cy="2555914"/>
          </a:xfrm>
          <a:prstGeom prst="rect">
            <a:avLst/>
          </a:prstGeom>
        </p:spPr>
      </p:pic>
    </p:spTree>
    <p:extLst>
      <p:ext uri="{BB962C8B-B14F-4D97-AF65-F5344CB8AC3E}">
        <p14:creationId xmlns:p14="http://schemas.microsoft.com/office/powerpoint/2010/main" val="3622138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72B358F-04E3-7806-135F-E4A6B5D8A783}"/>
              </a:ext>
            </a:extLst>
          </p:cNvPr>
          <p:cNvSpPr>
            <a:spLocks noGrp="1"/>
          </p:cNvSpPr>
          <p:nvPr>
            <p:ph type="ctrTitle"/>
          </p:nvPr>
        </p:nvSpPr>
        <p:spPr>
          <a:xfrm>
            <a:off x="1522030" y="1209220"/>
            <a:ext cx="9147940" cy="2337238"/>
          </a:xfrm>
        </p:spPr>
        <p:txBody>
          <a:bodyPr anchor="b">
            <a:normAutofit/>
          </a:bodyPr>
          <a:lstStyle/>
          <a:p>
            <a:r>
              <a:rPr lang="en-GB" sz="5600">
                <a:solidFill>
                  <a:srgbClr val="FFFFFF"/>
                </a:solidFill>
                <a:cs typeface="Calibri Light"/>
              </a:rPr>
              <a:t>Page - Rank Algorithm</a:t>
            </a:r>
            <a:endParaRPr lang="en-GB" sz="5600">
              <a:solidFill>
                <a:srgbClr val="FFFFFF"/>
              </a:solidFill>
            </a:endParaRPr>
          </a:p>
        </p:txBody>
      </p:sp>
      <p:sp>
        <p:nvSpPr>
          <p:cNvPr id="3" name="Subtitle 2">
            <a:extLst>
              <a:ext uri="{FF2B5EF4-FFF2-40B4-BE49-F238E27FC236}">
                <a16:creationId xmlns:a16="http://schemas.microsoft.com/office/drawing/2014/main" id="{47FB0A6A-AB1D-8EE9-6C64-2BCEA2AFF38E}"/>
              </a:ext>
            </a:extLst>
          </p:cNvPr>
          <p:cNvSpPr>
            <a:spLocks noGrp="1"/>
          </p:cNvSpPr>
          <p:nvPr>
            <p:ph type="subTitle" idx="1"/>
          </p:nvPr>
        </p:nvSpPr>
        <p:spPr>
          <a:xfrm>
            <a:off x="1522030" y="3605577"/>
            <a:ext cx="9147940" cy="1324303"/>
          </a:xfrm>
        </p:spPr>
        <p:txBody>
          <a:bodyPr vert="horz" lIns="91440" tIns="45720" rIns="91440" bIns="45720" rtlCol="0" anchor="t">
            <a:normAutofit/>
          </a:bodyPr>
          <a:lstStyle/>
          <a:p>
            <a:r>
              <a:rPr lang="en-GB" sz="2000">
                <a:solidFill>
                  <a:srgbClr val="FFFFFF"/>
                </a:solidFill>
                <a:cs typeface="Calibri"/>
              </a:rPr>
              <a:t>Markov Chain</a:t>
            </a:r>
            <a:endParaRPr lang="en-GB" sz="2000">
              <a:solidFill>
                <a:srgbClr val="FFFFFF"/>
              </a:solidFill>
            </a:endParaRP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40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6E8F6DB-E699-07CB-4259-A77B68512AFF}"/>
              </a:ext>
            </a:extLst>
          </p:cNvPr>
          <p:cNvPicPr>
            <a:picLocks noChangeAspect="1"/>
          </p:cNvPicPr>
          <p:nvPr/>
        </p:nvPicPr>
        <p:blipFill rotWithShape="1">
          <a:blip r:embed="rId2">
            <a:alphaModFix amt="50000"/>
          </a:blip>
          <a:srcRect r="-2" b="6263"/>
          <a:stretch/>
        </p:blipFill>
        <p:spPr>
          <a:xfrm>
            <a:off x="20" y="1"/>
            <a:ext cx="12191980" cy="6857999"/>
          </a:xfrm>
          <a:prstGeom prst="rect">
            <a:avLst/>
          </a:prstGeom>
        </p:spPr>
      </p:pic>
      <p:sp>
        <p:nvSpPr>
          <p:cNvPr id="2" name="Title 1">
            <a:extLst>
              <a:ext uri="{FF2B5EF4-FFF2-40B4-BE49-F238E27FC236}">
                <a16:creationId xmlns:a16="http://schemas.microsoft.com/office/drawing/2014/main" id="{380A1286-8803-E3F2-CE19-7FF91F0E6D61}"/>
              </a:ext>
            </a:extLst>
          </p:cNvPr>
          <p:cNvSpPr>
            <a:spLocks noGrp="1"/>
          </p:cNvSpPr>
          <p:nvPr>
            <p:ph type="ctrTitle"/>
          </p:nvPr>
        </p:nvSpPr>
        <p:spPr>
          <a:xfrm>
            <a:off x="1524000" y="1122362"/>
            <a:ext cx="9144000" cy="2900518"/>
          </a:xfrm>
        </p:spPr>
        <p:txBody>
          <a:bodyPr>
            <a:normAutofit/>
          </a:bodyPr>
          <a:lstStyle/>
          <a:p>
            <a:r>
              <a:rPr lang="en-GB">
                <a:cs typeface="Calibri Light"/>
              </a:rPr>
              <a:t>Handling Convergence Issues</a:t>
            </a:r>
          </a:p>
        </p:txBody>
      </p:sp>
    </p:spTree>
    <p:extLst>
      <p:ext uri="{BB962C8B-B14F-4D97-AF65-F5344CB8AC3E}">
        <p14:creationId xmlns:p14="http://schemas.microsoft.com/office/powerpoint/2010/main" val="36300986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8AFB-D39D-01D5-57A0-395892A75046}"/>
              </a:ext>
            </a:extLst>
          </p:cNvPr>
          <p:cNvSpPr>
            <a:spLocks noGrp="1"/>
          </p:cNvSpPr>
          <p:nvPr>
            <p:ph type="title"/>
          </p:nvPr>
        </p:nvSpPr>
        <p:spPr/>
        <p:txBody>
          <a:bodyPr/>
          <a:lstStyle/>
          <a:p>
            <a:r>
              <a:rPr lang="en-GB">
                <a:cs typeface="Calibri Light"/>
              </a:rPr>
              <a:t>What is Convergence?</a:t>
            </a:r>
            <a:endParaRPr lang="en-GB"/>
          </a:p>
        </p:txBody>
      </p:sp>
      <p:graphicFrame>
        <p:nvGraphicFramePr>
          <p:cNvPr id="5" name="Content Placeholder 2">
            <a:extLst>
              <a:ext uri="{FF2B5EF4-FFF2-40B4-BE49-F238E27FC236}">
                <a16:creationId xmlns:a16="http://schemas.microsoft.com/office/drawing/2014/main" id="{82571571-C372-16DD-6C31-6449B89061CE}"/>
              </a:ext>
            </a:extLst>
          </p:cNvPr>
          <p:cNvGraphicFramePr>
            <a:graphicFrameLocks noGrp="1"/>
          </p:cNvGraphicFramePr>
          <p:nvPr>
            <p:ph idx="1"/>
            <p:extLst>
              <p:ext uri="{D42A27DB-BD31-4B8C-83A1-F6EECF244321}">
                <p14:modId xmlns:p14="http://schemas.microsoft.com/office/powerpoint/2010/main" val="38687916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6377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8AFB-D39D-01D5-57A0-395892A75046}"/>
              </a:ext>
            </a:extLst>
          </p:cNvPr>
          <p:cNvSpPr>
            <a:spLocks noGrp="1"/>
          </p:cNvSpPr>
          <p:nvPr>
            <p:ph type="title"/>
          </p:nvPr>
        </p:nvSpPr>
        <p:spPr/>
        <p:txBody>
          <a:bodyPr/>
          <a:lstStyle/>
          <a:p>
            <a:r>
              <a:rPr lang="en-GB">
                <a:cs typeface="Calibri Light"/>
              </a:rPr>
              <a:t>Using Damping Factor</a:t>
            </a:r>
            <a:endParaRPr lang="en-GB"/>
          </a:p>
        </p:txBody>
      </p:sp>
      <p:graphicFrame>
        <p:nvGraphicFramePr>
          <p:cNvPr id="5" name="Content Placeholder 2">
            <a:extLst>
              <a:ext uri="{FF2B5EF4-FFF2-40B4-BE49-F238E27FC236}">
                <a16:creationId xmlns:a16="http://schemas.microsoft.com/office/drawing/2014/main" id="{82571571-C372-16DD-6C31-6449B89061C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2201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9F0C7D-E158-DFA8-9D5E-602421B801AE}"/>
              </a:ext>
            </a:extLst>
          </p:cNvPr>
          <p:cNvSpPr>
            <a:spLocks noGrp="1"/>
          </p:cNvSpPr>
          <p:nvPr>
            <p:ph type="title"/>
          </p:nvPr>
        </p:nvSpPr>
        <p:spPr>
          <a:xfrm>
            <a:off x="1188069" y="381935"/>
            <a:ext cx="4008583" cy="5974414"/>
          </a:xfrm>
        </p:spPr>
        <p:txBody>
          <a:bodyPr anchor="ctr">
            <a:normAutofit/>
          </a:bodyPr>
          <a:lstStyle/>
          <a:p>
            <a:r>
              <a:rPr lang="en-GB" sz="8000">
                <a:solidFill>
                  <a:srgbClr val="FFFFFF"/>
                </a:solidFill>
                <a:cs typeface="Calibri Light"/>
              </a:rPr>
              <a:t>Equation</a:t>
            </a:r>
            <a:endParaRPr lang="en-GB" sz="8000">
              <a:solidFill>
                <a:srgbClr val="FFFFFF"/>
              </a:solidFill>
            </a:endParaRPr>
          </a:p>
        </p:txBody>
      </p:sp>
      <p:grpSp>
        <p:nvGrpSpPr>
          <p:cNvPr id="12" name="Group 11">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A8BCF392-F163-5C43-C3BC-D15CEE80D244}"/>
              </a:ext>
            </a:extLst>
          </p:cNvPr>
          <p:cNvSpPr>
            <a:spLocks noGrp="1"/>
          </p:cNvSpPr>
          <p:nvPr>
            <p:ph idx="1"/>
          </p:nvPr>
        </p:nvSpPr>
        <p:spPr>
          <a:xfrm>
            <a:off x="6297233" y="518400"/>
            <a:ext cx="4771607" cy="5837949"/>
          </a:xfrm>
        </p:spPr>
        <p:txBody>
          <a:bodyPr vert="horz" lIns="91440" tIns="45720" rIns="91440" bIns="45720" rtlCol="0" anchor="ctr">
            <a:normAutofit/>
          </a:bodyPr>
          <a:lstStyle/>
          <a:p>
            <a:pPr marL="0" indent="0">
              <a:buNone/>
            </a:pPr>
            <a:r>
              <a:rPr lang="en-GB" b="1">
                <a:solidFill>
                  <a:schemeClr val="tx1">
                    <a:alpha val="80000"/>
                  </a:schemeClr>
                </a:solidFill>
                <a:ea typeface="+mn-lt"/>
                <a:cs typeface="+mn-lt"/>
              </a:rPr>
              <a:t>PR(u) = (1-d) + d(PR(v)/L(v))</a:t>
            </a:r>
          </a:p>
          <a:p>
            <a:pPr marL="0" indent="0">
              <a:buNone/>
            </a:pPr>
            <a:endParaRPr lang="en-GB" sz="2000">
              <a:solidFill>
                <a:srgbClr val="000000">
                  <a:alpha val="80000"/>
                </a:srgbClr>
              </a:solidFill>
              <a:cs typeface="Calibri" panose="020F0502020204030204"/>
            </a:endParaRPr>
          </a:p>
          <a:p>
            <a:pPr>
              <a:buNone/>
            </a:pPr>
            <a:r>
              <a:rPr lang="en-GB" sz="2000">
                <a:solidFill>
                  <a:schemeClr val="tx1">
                    <a:alpha val="80000"/>
                  </a:schemeClr>
                </a:solidFill>
                <a:ea typeface="+mn-lt"/>
                <a:cs typeface="+mn-lt"/>
              </a:rPr>
              <a:t>where:</a:t>
            </a:r>
            <a:endParaRPr lang="en-GB" sz="2000">
              <a:solidFill>
                <a:schemeClr val="tx1">
                  <a:alpha val="80000"/>
                </a:schemeClr>
              </a:solidFill>
            </a:endParaRPr>
          </a:p>
          <a:p>
            <a:pPr>
              <a:buFont typeface="Arial"/>
              <a:buChar char="•"/>
            </a:pPr>
            <a:r>
              <a:rPr lang="en-GB" sz="2000">
                <a:solidFill>
                  <a:schemeClr val="tx1">
                    <a:alpha val="80000"/>
                  </a:schemeClr>
                </a:solidFill>
                <a:ea typeface="+mn-lt"/>
                <a:cs typeface="+mn-lt"/>
              </a:rPr>
              <a:t>PR(u) is the PageRank score of node u</a:t>
            </a:r>
            <a:endParaRPr lang="en-GB" sz="2000">
              <a:solidFill>
                <a:schemeClr val="tx1">
                  <a:alpha val="80000"/>
                </a:schemeClr>
              </a:solidFill>
            </a:endParaRPr>
          </a:p>
          <a:p>
            <a:pPr>
              <a:buFont typeface="Arial"/>
              <a:buChar char="•"/>
            </a:pPr>
            <a:r>
              <a:rPr lang="en-GB" sz="2000">
                <a:solidFill>
                  <a:schemeClr val="tx1">
                    <a:alpha val="80000"/>
                  </a:schemeClr>
                </a:solidFill>
                <a:ea typeface="+mn-lt"/>
                <a:cs typeface="+mn-lt"/>
              </a:rPr>
              <a:t>d is the damping factor (usually set to 0.85)</a:t>
            </a:r>
            <a:endParaRPr lang="en-GB" sz="2000">
              <a:solidFill>
                <a:schemeClr val="tx1">
                  <a:alpha val="80000"/>
                </a:schemeClr>
              </a:solidFill>
            </a:endParaRPr>
          </a:p>
          <a:p>
            <a:pPr>
              <a:buFont typeface="Arial"/>
              <a:buChar char="•"/>
            </a:pPr>
            <a:r>
              <a:rPr lang="en-GB" sz="2000">
                <a:solidFill>
                  <a:schemeClr val="tx1">
                    <a:alpha val="80000"/>
                  </a:schemeClr>
                </a:solidFill>
                <a:ea typeface="+mn-lt"/>
                <a:cs typeface="+mn-lt"/>
              </a:rPr>
              <a:t>PR(v) is the PageRank score of neighbouring node v</a:t>
            </a:r>
            <a:endParaRPr lang="en-GB" sz="2000">
              <a:solidFill>
                <a:schemeClr val="tx1">
                  <a:alpha val="80000"/>
                </a:schemeClr>
              </a:solidFill>
            </a:endParaRPr>
          </a:p>
          <a:p>
            <a:pPr>
              <a:buFont typeface="Arial"/>
              <a:buChar char="•"/>
            </a:pPr>
            <a:r>
              <a:rPr lang="en-GB" sz="2000">
                <a:solidFill>
                  <a:schemeClr val="tx1">
                    <a:alpha val="80000"/>
                  </a:schemeClr>
                </a:solidFill>
                <a:ea typeface="+mn-lt"/>
                <a:cs typeface="+mn-lt"/>
              </a:rPr>
              <a:t>L(v) is the number of outgoing links from node v.</a:t>
            </a:r>
            <a:endParaRPr lang="en-GB" sz="2000">
              <a:solidFill>
                <a:schemeClr val="tx1">
                  <a:alpha val="80000"/>
                </a:schemeClr>
              </a:solidFill>
            </a:endParaRPr>
          </a:p>
          <a:p>
            <a:pPr marL="0" indent="0">
              <a:buNone/>
            </a:pPr>
            <a:endParaRPr lang="en-GB" sz="2000">
              <a:solidFill>
                <a:schemeClr val="tx1">
                  <a:alpha val="80000"/>
                </a:schemeClr>
              </a:solidFill>
              <a:cs typeface="Calibri" panose="020F0502020204030204"/>
            </a:endParaRP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99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62F54-7BED-4853-8C81-8885562AD40B}"/>
              </a:ext>
            </a:extLst>
          </p:cNvPr>
          <p:cNvSpPr>
            <a:spLocks noGrp="1"/>
          </p:cNvSpPr>
          <p:nvPr>
            <p:ph type="title"/>
          </p:nvPr>
        </p:nvSpPr>
        <p:spPr>
          <a:xfrm>
            <a:off x="841248" y="499377"/>
            <a:ext cx="10506456" cy="1197864"/>
          </a:xfrm>
        </p:spPr>
        <p:txBody>
          <a:bodyPr vert="horz" lIns="91440" tIns="45720" rIns="91440" bIns="45720" rtlCol="0" anchor="b">
            <a:normAutofit/>
          </a:bodyPr>
          <a:lstStyle/>
          <a:p>
            <a:pPr algn="ctr"/>
            <a:r>
              <a:rPr lang="en-US" sz="5400">
                <a:solidFill>
                  <a:schemeClr val="bg1"/>
                </a:solidFill>
              </a:rPr>
              <a:t>Results</a:t>
            </a:r>
          </a:p>
        </p:txBody>
      </p:sp>
      <p:sp>
        <p:nvSpPr>
          <p:cNvPr id="7" name="TextBox 6">
            <a:extLst>
              <a:ext uri="{FF2B5EF4-FFF2-40B4-BE49-F238E27FC236}">
                <a16:creationId xmlns:a16="http://schemas.microsoft.com/office/drawing/2014/main" id="{32B237CC-A910-C9AD-86D1-6E709F865B79}"/>
              </a:ext>
            </a:extLst>
          </p:cNvPr>
          <p:cNvSpPr txBox="1"/>
          <p:nvPr/>
        </p:nvSpPr>
        <p:spPr>
          <a:xfrm>
            <a:off x="1683774" y="5975554"/>
            <a:ext cx="9281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Graph 1                                                                 Graph 2                                                            Graph 3</a:t>
            </a:r>
            <a:endParaRPr lang="en-GB"/>
          </a:p>
        </p:txBody>
      </p:sp>
      <p:pic>
        <p:nvPicPr>
          <p:cNvPr id="9" name="Picture 9" descr="Chart, histogram&#10;&#10;Description automatically generated">
            <a:extLst>
              <a:ext uri="{FF2B5EF4-FFF2-40B4-BE49-F238E27FC236}">
                <a16:creationId xmlns:a16="http://schemas.microsoft.com/office/drawing/2014/main" id="{69F6C66F-87F7-51A6-7215-251F12A239D3}"/>
              </a:ext>
            </a:extLst>
          </p:cNvPr>
          <p:cNvPicPr>
            <a:picLocks noGrp="1" noChangeAspect="1"/>
          </p:cNvPicPr>
          <p:nvPr>
            <p:ph idx="1"/>
          </p:nvPr>
        </p:nvPicPr>
        <p:blipFill>
          <a:blip r:embed="rId2"/>
          <a:stretch>
            <a:fillRect/>
          </a:stretch>
        </p:blipFill>
        <p:spPr>
          <a:xfrm>
            <a:off x="557463" y="3315494"/>
            <a:ext cx="3657600" cy="2514600"/>
          </a:xfrm>
        </p:spPr>
      </p:pic>
      <p:pic>
        <p:nvPicPr>
          <p:cNvPr id="10" name="Picture 11" descr="Chart, bar chart&#10;&#10;Description automatically generated">
            <a:extLst>
              <a:ext uri="{FF2B5EF4-FFF2-40B4-BE49-F238E27FC236}">
                <a16:creationId xmlns:a16="http://schemas.microsoft.com/office/drawing/2014/main" id="{4DBFE52B-771E-6962-599B-D1F563C2A0CA}"/>
              </a:ext>
            </a:extLst>
          </p:cNvPr>
          <p:cNvPicPr>
            <a:picLocks noChangeAspect="1"/>
          </p:cNvPicPr>
          <p:nvPr/>
        </p:nvPicPr>
        <p:blipFill>
          <a:blip r:embed="rId3"/>
          <a:stretch>
            <a:fillRect/>
          </a:stretch>
        </p:blipFill>
        <p:spPr>
          <a:xfrm>
            <a:off x="4614111" y="3433583"/>
            <a:ext cx="3414961" cy="2387121"/>
          </a:xfrm>
          <a:prstGeom prst="rect">
            <a:avLst/>
          </a:prstGeom>
        </p:spPr>
      </p:pic>
      <p:pic>
        <p:nvPicPr>
          <p:cNvPr id="12" name="Picture 15" descr="Chart, bar chart&#10;&#10;Description automatically generated">
            <a:extLst>
              <a:ext uri="{FF2B5EF4-FFF2-40B4-BE49-F238E27FC236}">
                <a16:creationId xmlns:a16="http://schemas.microsoft.com/office/drawing/2014/main" id="{ABA7F9C5-EC10-9EA9-810F-5D225E95CE24}"/>
              </a:ext>
            </a:extLst>
          </p:cNvPr>
          <p:cNvPicPr>
            <a:picLocks noChangeAspect="1"/>
          </p:cNvPicPr>
          <p:nvPr/>
        </p:nvPicPr>
        <p:blipFill>
          <a:blip r:embed="rId4"/>
          <a:stretch>
            <a:fillRect/>
          </a:stretch>
        </p:blipFill>
        <p:spPr>
          <a:xfrm>
            <a:off x="8494295" y="3438525"/>
            <a:ext cx="3314699" cy="2307054"/>
          </a:xfrm>
          <a:prstGeom prst="rect">
            <a:avLst/>
          </a:prstGeom>
        </p:spPr>
      </p:pic>
      <p:sp>
        <p:nvSpPr>
          <p:cNvPr id="16" name="TextBox 15">
            <a:extLst>
              <a:ext uri="{FF2B5EF4-FFF2-40B4-BE49-F238E27FC236}">
                <a16:creationId xmlns:a16="http://schemas.microsoft.com/office/drawing/2014/main" id="{BA7C0EC0-04E1-EACB-D93B-351589417720}"/>
              </a:ext>
            </a:extLst>
          </p:cNvPr>
          <p:cNvSpPr txBox="1"/>
          <p:nvPr/>
        </p:nvSpPr>
        <p:spPr>
          <a:xfrm>
            <a:off x="1012657" y="29527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ook Antiqua"/>
                <a:cs typeface="Calibri"/>
              </a:rPr>
              <a:t>Converged at 33 iterations...</a:t>
            </a:r>
            <a:endParaRPr lang="en-US" sz="1400">
              <a:latin typeface="Book Antiqua"/>
            </a:endParaRPr>
          </a:p>
        </p:txBody>
      </p:sp>
      <p:sp>
        <p:nvSpPr>
          <p:cNvPr id="17" name="TextBox 16">
            <a:extLst>
              <a:ext uri="{FF2B5EF4-FFF2-40B4-BE49-F238E27FC236}">
                <a16:creationId xmlns:a16="http://schemas.microsoft.com/office/drawing/2014/main" id="{C5B8FCBB-C367-A0A5-BD8D-EBE9282CD021}"/>
              </a:ext>
            </a:extLst>
          </p:cNvPr>
          <p:cNvSpPr txBox="1"/>
          <p:nvPr/>
        </p:nvSpPr>
        <p:spPr>
          <a:xfrm>
            <a:off x="4952999" y="296528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ook Antiqua"/>
                <a:cs typeface="Calibri"/>
              </a:rPr>
              <a:t>Converged at 31 iterations...</a:t>
            </a:r>
            <a:endParaRPr lang="en-US" sz="1400">
              <a:latin typeface="Book Antiqua"/>
            </a:endParaRPr>
          </a:p>
        </p:txBody>
      </p:sp>
      <p:sp>
        <p:nvSpPr>
          <p:cNvPr id="18" name="TextBox 17">
            <a:extLst>
              <a:ext uri="{FF2B5EF4-FFF2-40B4-BE49-F238E27FC236}">
                <a16:creationId xmlns:a16="http://schemas.microsoft.com/office/drawing/2014/main" id="{93D23F17-D5FA-5A8C-F759-48E120C9D2B3}"/>
              </a:ext>
            </a:extLst>
          </p:cNvPr>
          <p:cNvSpPr txBox="1"/>
          <p:nvPr/>
        </p:nvSpPr>
        <p:spPr>
          <a:xfrm>
            <a:off x="9063789" y="296778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ook Antiqua"/>
                <a:cs typeface="Calibri"/>
              </a:rPr>
              <a:t>Converged at 14 iterations...</a:t>
            </a:r>
          </a:p>
        </p:txBody>
      </p:sp>
    </p:spTree>
    <p:extLst>
      <p:ext uri="{BB962C8B-B14F-4D97-AF65-F5344CB8AC3E}">
        <p14:creationId xmlns:p14="http://schemas.microsoft.com/office/powerpoint/2010/main" val="3471427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3B349-38CA-128D-8F56-96994C21792D}"/>
              </a:ext>
            </a:extLst>
          </p:cNvPr>
          <p:cNvSpPr>
            <a:spLocks noGrp="1"/>
          </p:cNvSpPr>
          <p:nvPr>
            <p:ph type="title"/>
          </p:nvPr>
        </p:nvSpPr>
        <p:spPr/>
        <p:txBody>
          <a:bodyPr/>
          <a:lstStyle/>
          <a:p>
            <a:r>
              <a:rPr lang="en-GB">
                <a:cs typeface="Calibri Light"/>
              </a:rPr>
              <a:t>Increasing number of Iterations</a:t>
            </a:r>
            <a:endParaRPr lang="en-GB"/>
          </a:p>
        </p:txBody>
      </p:sp>
      <p:graphicFrame>
        <p:nvGraphicFramePr>
          <p:cNvPr id="5" name="Content Placeholder 2">
            <a:extLst>
              <a:ext uri="{FF2B5EF4-FFF2-40B4-BE49-F238E27FC236}">
                <a16:creationId xmlns:a16="http://schemas.microsoft.com/office/drawing/2014/main" id="{820C829F-2ED0-9446-F652-BF11D2E4483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0426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62F54-7BED-4853-8C81-8885562AD40B}"/>
              </a:ext>
            </a:extLst>
          </p:cNvPr>
          <p:cNvSpPr>
            <a:spLocks noGrp="1"/>
          </p:cNvSpPr>
          <p:nvPr>
            <p:ph type="title"/>
          </p:nvPr>
        </p:nvSpPr>
        <p:spPr>
          <a:xfrm>
            <a:off x="841248" y="499377"/>
            <a:ext cx="10506456" cy="1197864"/>
          </a:xfrm>
        </p:spPr>
        <p:txBody>
          <a:bodyPr vert="horz" lIns="91440" tIns="45720" rIns="91440" bIns="45720" rtlCol="0" anchor="b">
            <a:normAutofit/>
          </a:bodyPr>
          <a:lstStyle/>
          <a:p>
            <a:pPr algn="ctr"/>
            <a:r>
              <a:rPr lang="en-US" sz="5400">
                <a:solidFill>
                  <a:schemeClr val="bg1"/>
                </a:solidFill>
              </a:rPr>
              <a:t>Results</a:t>
            </a:r>
          </a:p>
        </p:txBody>
      </p:sp>
      <p:sp>
        <p:nvSpPr>
          <p:cNvPr id="7" name="TextBox 6">
            <a:extLst>
              <a:ext uri="{FF2B5EF4-FFF2-40B4-BE49-F238E27FC236}">
                <a16:creationId xmlns:a16="http://schemas.microsoft.com/office/drawing/2014/main" id="{32B237CC-A910-C9AD-86D1-6E709F865B79}"/>
              </a:ext>
            </a:extLst>
          </p:cNvPr>
          <p:cNvSpPr txBox="1"/>
          <p:nvPr/>
        </p:nvSpPr>
        <p:spPr>
          <a:xfrm>
            <a:off x="1683774" y="5975554"/>
            <a:ext cx="9281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Graph 1                                                                 Graph 2                                                            Graph 3</a:t>
            </a:r>
            <a:endParaRPr lang="en-GB"/>
          </a:p>
        </p:txBody>
      </p:sp>
      <p:sp>
        <p:nvSpPr>
          <p:cNvPr id="4" name="TextBox 3">
            <a:extLst>
              <a:ext uri="{FF2B5EF4-FFF2-40B4-BE49-F238E27FC236}">
                <a16:creationId xmlns:a16="http://schemas.microsoft.com/office/drawing/2014/main" id="{07DCA5DD-DAAD-7108-1D3C-A069A9130E9F}"/>
              </a:ext>
            </a:extLst>
          </p:cNvPr>
          <p:cNvSpPr txBox="1"/>
          <p:nvPr/>
        </p:nvSpPr>
        <p:spPr>
          <a:xfrm>
            <a:off x="751973" y="290261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ook Antiqua"/>
                <a:cs typeface="Calibri"/>
              </a:rPr>
              <a:t>Converged at 33 iterations...</a:t>
            </a:r>
            <a:endParaRPr lang="en-US" sz="1400">
              <a:latin typeface="Book Antiqua"/>
            </a:endParaRPr>
          </a:p>
        </p:txBody>
      </p:sp>
      <p:sp>
        <p:nvSpPr>
          <p:cNvPr id="10" name="TextBox 9">
            <a:extLst>
              <a:ext uri="{FF2B5EF4-FFF2-40B4-BE49-F238E27FC236}">
                <a16:creationId xmlns:a16="http://schemas.microsoft.com/office/drawing/2014/main" id="{A60E5B42-C538-9BB3-82FC-2C0367DABE19}"/>
              </a:ext>
            </a:extLst>
          </p:cNvPr>
          <p:cNvSpPr txBox="1"/>
          <p:nvPr/>
        </p:nvSpPr>
        <p:spPr>
          <a:xfrm>
            <a:off x="4952999" y="295525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ook Antiqua"/>
                <a:cs typeface="Calibri"/>
              </a:rPr>
              <a:t>Converged at 31 iterations...</a:t>
            </a:r>
            <a:endParaRPr lang="en-US" sz="1400">
              <a:latin typeface="Book Antiqua"/>
            </a:endParaRPr>
          </a:p>
        </p:txBody>
      </p:sp>
      <p:sp>
        <p:nvSpPr>
          <p:cNvPr id="16" name="TextBox 15">
            <a:extLst>
              <a:ext uri="{FF2B5EF4-FFF2-40B4-BE49-F238E27FC236}">
                <a16:creationId xmlns:a16="http://schemas.microsoft.com/office/drawing/2014/main" id="{113976DB-E4F0-9628-C0DB-3347340F647F}"/>
              </a:ext>
            </a:extLst>
          </p:cNvPr>
          <p:cNvSpPr txBox="1"/>
          <p:nvPr/>
        </p:nvSpPr>
        <p:spPr>
          <a:xfrm>
            <a:off x="8692815" y="295776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ook Antiqua"/>
                <a:cs typeface="Calibri"/>
              </a:rPr>
              <a:t>Converged at 14 iterations...</a:t>
            </a:r>
          </a:p>
        </p:txBody>
      </p:sp>
      <p:pic>
        <p:nvPicPr>
          <p:cNvPr id="24" name="Picture 9" descr="Chart, histogram&#10;&#10;Description automatically generated">
            <a:extLst>
              <a:ext uri="{FF2B5EF4-FFF2-40B4-BE49-F238E27FC236}">
                <a16:creationId xmlns:a16="http://schemas.microsoft.com/office/drawing/2014/main" id="{16A34BC5-F9BC-DA3E-E941-F5CA74EE6696}"/>
              </a:ext>
            </a:extLst>
          </p:cNvPr>
          <p:cNvPicPr>
            <a:picLocks noChangeAspect="1"/>
          </p:cNvPicPr>
          <p:nvPr/>
        </p:nvPicPr>
        <p:blipFill>
          <a:blip r:embed="rId2"/>
          <a:stretch>
            <a:fillRect/>
          </a:stretch>
        </p:blipFill>
        <p:spPr>
          <a:xfrm>
            <a:off x="397042" y="3315494"/>
            <a:ext cx="3657600" cy="2514600"/>
          </a:xfrm>
          <a:prstGeom prst="rect">
            <a:avLst/>
          </a:prstGeom>
        </p:spPr>
      </p:pic>
      <p:pic>
        <p:nvPicPr>
          <p:cNvPr id="26" name="Picture 11" descr="Chart, bar chart&#10;&#10;Description automatically generated">
            <a:extLst>
              <a:ext uri="{FF2B5EF4-FFF2-40B4-BE49-F238E27FC236}">
                <a16:creationId xmlns:a16="http://schemas.microsoft.com/office/drawing/2014/main" id="{50AFCE91-0064-37DB-46BD-A87B1E69F9A3}"/>
              </a:ext>
            </a:extLst>
          </p:cNvPr>
          <p:cNvPicPr>
            <a:picLocks noChangeAspect="1"/>
          </p:cNvPicPr>
          <p:nvPr/>
        </p:nvPicPr>
        <p:blipFill>
          <a:blip r:embed="rId3"/>
          <a:stretch>
            <a:fillRect/>
          </a:stretch>
        </p:blipFill>
        <p:spPr>
          <a:xfrm>
            <a:off x="4614111" y="3433583"/>
            <a:ext cx="3414961" cy="2387121"/>
          </a:xfrm>
          <a:prstGeom prst="rect">
            <a:avLst/>
          </a:prstGeom>
        </p:spPr>
      </p:pic>
      <p:pic>
        <p:nvPicPr>
          <p:cNvPr id="28" name="Picture 15" descr="Chart, bar chart&#10;&#10;Description automatically generated">
            <a:extLst>
              <a:ext uri="{FF2B5EF4-FFF2-40B4-BE49-F238E27FC236}">
                <a16:creationId xmlns:a16="http://schemas.microsoft.com/office/drawing/2014/main" id="{7433602C-008B-DB8E-2C64-95246DD81723}"/>
              </a:ext>
            </a:extLst>
          </p:cNvPr>
          <p:cNvPicPr>
            <a:picLocks noChangeAspect="1"/>
          </p:cNvPicPr>
          <p:nvPr/>
        </p:nvPicPr>
        <p:blipFill>
          <a:blip r:embed="rId4"/>
          <a:stretch>
            <a:fillRect/>
          </a:stretch>
        </p:blipFill>
        <p:spPr>
          <a:xfrm>
            <a:off x="8494295" y="3438525"/>
            <a:ext cx="3314699" cy="2307054"/>
          </a:xfrm>
          <a:prstGeom prst="rect">
            <a:avLst/>
          </a:prstGeom>
        </p:spPr>
      </p:pic>
    </p:spTree>
    <p:extLst>
      <p:ext uri="{BB962C8B-B14F-4D97-AF65-F5344CB8AC3E}">
        <p14:creationId xmlns:p14="http://schemas.microsoft.com/office/powerpoint/2010/main" val="3915764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D413-2620-9C9D-A0C5-CA01092FC181}"/>
              </a:ext>
            </a:extLst>
          </p:cNvPr>
          <p:cNvSpPr>
            <a:spLocks noGrp="1"/>
          </p:cNvSpPr>
          <p:nvPr>
            <p:ph type="title"/>
          </p:nvPr>
        </p:nvSpPr>
        <p:spPr/>
        <p:txBody>
          <a:bodyPr/>
          <a:lstStyle/>
          <a:p>
            <a:r>
              <a:rPr lang="en-GB">
                <a:cs typeface="Calibri Light"/>
              </a:rPr>
              <a:t>Using a Stopping Criterion</a:t>
            </a:r>
          </a:p>
        </p:txBody>
      </p:sp>
      <p:graphicFrame>
        <p:nvGraphicFramePr>
          <p:cNvPr id="5" name="Content Placeholder 2">
            <a:extLst>
              <a:ext uri="{FF2B5EF4-FFF2-40B4-BE49-F238E27FC236}">
                <a16:creationId xmlns:a16="http://schemas.microsoft.com/office/drawing/2014/main" id="{B104420F-169A-EA83-17D5-DE40433B9A7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4762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9F171-325E-18C6-82E0-0F87354F9427}"/>
              </a:ext>
            </a:extLst>
          </p:cNvPr>
          <p:cNvSpPr>
            <a:spLocks noGrp="1"/>
          </p:cNvSpPr>
          <p:nvPr>
            <p:ph type="title"/>
          </p:nvPr>
        </p:nvSpPr>
        <p:spPr/>
        <p:txBody>
          <a:bodyPr/>
          <a:lstStyle/>
          <a:p>
            <a:r>
              <a:rPr lang="en-GB">
                <a:cs typeface="Calibri Light"/>
              </a:rPr>
              <a:t>Using a Stopping Criterion</a:t>
            </a:r>
            <a:endParaRPr lang="en-GB"/>
          </a:p>
        </p:txBody>
      </p:sp>
      <p:graphicFrame>
        <p:nvGraphicFramePr>
          <p:cNvPr id="5" name="Content Placeholder 2">
            <a:extLst>
              <a:ext uri="{FF2B5EF4-FFF2-40B4-BE49-F238E27FC236}">
                <a16:creationId xmlns:a16="http://schemas.microsoft.com/office/drawing/2014/main" id="{02ED0AC4-E0FD-2754-876F-DF56333A445D}"/>
              </a:ext>
            </a:extLst>
          </p:cNvPr>
          <p:cNvGraphicFramePr>
            <a:graphicFrameLocks noGrp="1"/>
          </p:cNvGraphicFramePr>
          <p:nvPr>
            <p:ph idx="1"/>
            <p:extLst>
              <p:ext uri="{D42A27DB-BD31-4B8C-83A1-F6EECF244321}">
                <p14:modId xmlns:p14="http://schemas.microsoft.com/office/powerpoint/2010/main" val="1217176899"/>
              </p:ext>
            </p:extLst>
          </p:nvPr>
        </p:nvGraphicFramePr>
        <p:xfrm>
          <a:off x="838200" y="188578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6319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62F54-7BED-4853-8C81-8885562AD40B}"/>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Results</a:t>
            </a:r>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able&#10;&#10;Description automatically generated">
            <a:extLst>
              <a:ext uri="{FF2B5EF4-FFF2-40B4-BE49-F238E27FC236}">
                <a16:creationId xmlns:a16="http://schemas.microsoft.com/office/drawing/2014/main" id="{F9580377-9612-D0F4-CE42-1D119D15B46E}"/>
              </a:ext>
            </a:extLst>
          </p:cNvPr>
          <p:cNvPicPr>
            <a:picLocks noChangeAspect="1"/>
          </p:cNvPicPr>
          <p:nvPr/>
        </p:nvPicPr>
        <p:blipFill>
          <a:blip r:embed="rId2"/>
          <a:stretch>
            <a:fillRect/>
          </a:stretch>
        </p:blipFill>
        <p:spPr>
          <a:xfrm>
            <a:off x="320040" y="3444995"/>
            <a:ext cx="11548872" cy="1963307"/>
          </a:xfrm>
          <a:prstGeom prst="rect">
            <a:avLst/>
          </a:prstGeom>
        </p:spPr>
      </p:pic>
    </p:spTree>
    <p:extLst>
      <p:ext uri="{BB962C8B-B14F-4D97-AF65-F5344CB8AC3E}">
        <p14:creationId xmlns:p14="http://schemas.microsoft.com/office/powerpoint/2010/main" val="374740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4FA54-99B3-2825-BEE2-E78194A33D6E}"/>
              </a:ext>
            </a:extLst>
          </p:cNvPr>
          <p:cNvSpPr>
            <a:spLocks noGrp="1"/>
          </p:cNvSpPr>
          <p:nvPr>
            <p:ph type="title"/>
          </p:nvPr>
        </p:nvSpPr>
        <p:spPr>
          <a:xfrm>
            <a:off x="6412091" y="501651"/>
            <a:ext cx="4395340" cy="1716255"/>
          </a:xfrm>
        </p:spPr>
        <p:txBody>
          <a:bodyPr anchor="b">
            <a:normAutofit/>
          </a:bodyPr>
          <a:lstStyle/>
          <a:p>
            <a:r>
              <a:rPr lang="en-GB" sz="5600">
                <a:cs typeface="Calibri Light"/>
              </a:rPr>
              <a:t>Web Graph</a:t>
            </a:r>
            <a:endParaRPr lang="en-GB" sz="5600"/>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lock&#10;&#10;Description automatically generated">
            <a:extLst>
              <a:ext uri="{FF2B5EF4-FFF2-40B4-BE49-F238E27FC236}">
                <a16:creationId xmlns:a16="http://schemas.microsoft.com/office/drawing/2014/main" id="{1795B99C-FACE-D13E-C4B0-3070D50E3E8A}"/>
              </a:ext>
            </a:extLst>
          </p:cNvPr>
          <p:cNvPicPr>
            <a:picLocks noChangeAspect="1"/>
          </p:cNvPicPr>
          <p:nvPr/>
        </p:nvPicPr>
        <p:blipFill>
          <a:blip r:embed="rId2"/>
          <a:stretch>
            <a:fillRect/>
          </a:stretch>
        </p:blipFill>
        <p:spPr>
          <a:xfrm>
            <a:off x="279143" y="1416196"/>
            <a:ext cx="5221625" cy="4025609"/>
          </a:xfrm>
          <a:prstGeom prst="rect">
            <a:avLst/>
          </a:prstGeom>
        </p:spPr>
      </p:pic>
      <p:sp>
        <p:nvSpPr>
          <p:cNvPr id="3" name="Content Placeholder 2">
            <a:extLst>
              <a:ext uri="{FF2B5EF4-FFF2-40B4-BE49-F238E27FC236}">
                <a16:creationId xmlns:a16="http://schemas.microsoft.com/office/drawing/2014/main" id="{545F84BC-E0F1-83FF-6EBA-B145CB8D70AC}"/>
              </a:ext>
            </a:extLst>
          </p:cNvPr>
          <p:cNvSpPr>
            <a:spLocks noGrp="1"/>
          </p:cNvSpPr>
          <p:nvPr>
            <p:ph idx="1"/>
          </p:nvPr>
        </p:nvSpPr>
        <p:spPr>
          <a:xfrm>
            <a:off x="6392583" y="2645922"/>
            <a:ext cx="4434721" cy="3710427"/>
          </a:xfrm>
        </p:spPr>
        <p:txBody>
          <a:bodyPr vert="horz" lIns="91440" tIns="45720" rIns="91440" bIns="45720" rtlCol="0" anchor="t">
            <a:normAutofit/>
          </a:bodyPr>
          <a:lstStyle/>
          <a:p>
            <a:r>
              <a:rPr lang="en-GB" sz="2000">
                <a:solidFill>
                  <a:schemeClr val="tx1">
                    <a:alpha val="80000"/>
                  </a:schemeClr>
                </a:solidFill>
                <a:cs typeface="Calibri"/>
              </a:rPr>
              <a:t>PageRank treats the Web as a directed, labelled graph</a:t>
            </a:r>
          </a:p>
          <a:p>
            <a:r>
              <a:rPr lang="en-GB" sz="2000">
                <a:solidFill>
                  <a:schemeClr val="tx1">
                    <a:alpha val="80000"/>
                  </a:schemeClr>
                </a:solidFill>
                <a:cs typeface="Calibri"/>
              </a:rPr>
              <a:t>The graph's nodes are the pages, and the edges are the hyperlinks between them.</a:t>
            </a:r>
          </a:p>
          <a:p>
            <a:r>
              <a:rPr lang="en-GB" sz="2000">
                <a:ea typeface="+mn-lt"/>
                <a:cs typeface="+mn-lt"/>
              </a:rPr>
              <a:t>If an incoming link comes from a reputed page, then that incoming link is given a higher weighting than the incoming links from non-reputed pages.</a:t>
            </a: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423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6E8F6DB-E699-07CB-4259-A77B68512AFF}"/>
              </a:ext>
            </a:extLst>
          </p:cNvPr>
          <p:cNvPicPr>
            <a:picLocks noChangeAspect="1"/>
          </p:cNvPicPr>
          <p:nvPr/>
        </p:nvPicPr>
        <p:blipFill rotWithShape="1">
          <a:blip r:embed="rId2">
            <a:alphaModFix amt="50000"/>
          </a:blip>
          <a:srcRect r="-2" b="6263"/>
          <a:stretch/>
        </p:blipFill>
        <p:spPr>
          <a:xfrm>
            <a:off x="20" y="1"/>
            <a:ext cx="12191980" cy="6857999"/>
          </a:xfrm>
          <a:prstGeom prst="rect">
            <a:avLst/>
          </a:prstGeom>
        </p:spPr>
      </p:pic>
      <p:sp>
        <p:nvSpPr>
          <p:cNvPr id="2" name="Title 1">
            <a:extLst>
              <a:ext uri="{FF2B5EF4-FFF2-40B4-BE49-F238E27FC236}">
                <a16:creationId xmlns:a16="http://schemas.microsoft.com/office/drawing/2014/main" id="{380A1286-8803-E3F2-CE19-7FF91F0E6D61}"/>
              </a:ext>
            </a:extLst>
          </p:cNvPr>
          <p:cNvSpPr>
            <a:spLocks noGrp="1"/>
          </p:cNvSpPr>
          <p:nvPr>
            <p:ph type="ctrTitle"/>
          </p:nvPr>
        </p:nvSpPr>
        <p:spPr>
          <a:xfrm>
            <a:off x="1524000" y="1122362"/>
            <a:ext cx="9144000" cy="2900518"/>
          </a:xfrm>
        </p:spPr>
        <p:txBody>
          <a:bodyPr>
            <a:normAutofit/>
          </a:bodyPr>
          <a:lstStyle/>
          <a:p>
            <a:r>
              <a:rPr lang="en-GB">
                <a:cs typeface="Calibri Light"/>
              </a:rPr>
              <a:t>Dealing with Disconnected Components</a:t>
            </a:r>
          </a:p>
        </p:txBody>
      </p:sp>
    </p:spTree>
    <p:extLst>
      <p:ext uri="{BB962C8B-B14F-4D97-AF65-F5344CB8AC3E}">
        <p14:creationId xmlns:p14="http://schemas.microsoft.com/office/powerpoint/2010/main" val="1470554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sp>
        <p:nvSpPr>
          <p:cNvPr id="22" name="Content Placeholder 21">
            <a:extLst>
              <a:ext uri="{FF2B5EF4-FFF2-40B4-BE49-F238E27FC236}">
                <a16:creationId xmlns:a16="http://schemas.microsoft.com/office/drawing/2014/main" id="{A9DF67F8-9722-9428-D85D-84A64C2B0A11}"/>
              </a:ext>
            </a:extLst>
          </p:cNvPr>
          <p:cNvSpPr>
            <a:spLocks noGrp="1"/>
          </p:cNvSpPr>
          <p:nvPr>
            <p:ph idx="1"/>
          </p:nvPr>
        </p:nvSpPr>
        <p:spPr>
          <a:xfrm>
            <a:off x="498022" y="1825625"/>
            <a:ext cx="11236778" cy="4351338"/>
          </a:xfrm>
        </p:spPr>
        <p:txBody>
          <a:bodyPr vert="horz" lIns="91440" tIns="45720" rIns="91440" bIns="45720" rtlCol="0" anchor="t">
            <a:normAutofit/>
          </a:bodyPr>
          <a:lstStyle/>
          <a:p>
            <a:r>
              <a:rPr lang="en-US">
                <a:cs typeface="Calibri"/>
              </a:rPr>
              <a:t>No path between any nodes</a:t>
            </a:r>
          </a:p>
          <a:p>
            <a:r>
              <a:rPr lang="en-US">
                <a:cs typeface="Calibri"/>
              </a:rPr>
              <a:t> Page rank algorithm doesn’t work when dealing with disconnected nodes.</a:t>
            </a:r>
          </a:p>
          <a:p>
            <a:pPr marL="0" indent="0">
              <a:buNone/>
            </a:pPr>
            <a:r>
              <a:rPr lang="en-US">
                <a:cs typeface="Calibri"/>
              </a:rPr>
              <a:t>    </a:t>
            </a:r>
            <a:r>
              <a:rPr lang="en-US" b="1">
                <a:cs typeface="Calibri"/>
              </a:rPr>
              <a:t>Assumption by the algorithm: There is a path between any two nodes</a:t>
            </a:r>
          </a:p>
          <a:p>
            <a:r>
              <a:rPr lang="en-US">
                <a:cs typeface="Calibri"/>
              </a:rPr>
              <a:t>How to overcome this??</a:t>
            </a:r>
          </a:p>
          <a:p>
            <a:pPr marL="0" indent="0">
              <a:buNone/>
            </a:pPr>
            <a:r>
              <a:rPr lang="en-US">
                <a:cs typeface="Calibri"/>
              </a:rPr>
              <a:t>     </a:t>
            </a:r>
            <a:r>
              <a:rPr lang="en-US">
                <a:ea typeface="+mn-lt"/>
                <a:cs typeface="+mn-lt"/>
              </a:rPr>
              <a:t>   </a:t>
            </a:r>
            <a:r>
              <a:rPr lang="en-GB" b="1">
                <a:ea typeface="+mn-lt"/>
                <a:cs typeface="+mn-lt"/>
              </a:rPr>
              <a:t>Teleportation</a:t>
            </a:r>
            <a:endParaRPr lang="en-US" b="1">
              <a:ea typeface="+mn-lt"/>
              <a:cs typeface="+mn-lt"/>
            </a:endParaRPr>
          </a:p>
          <a:p>
            <a:r>
              <a:rPr lang="en-GB" b="1">
                <a:cs typeface="Calibri"/>
              </a:rPr>
              <a:t> </a:t>
            </a:r>
            <a:r>
              <a:rPr lang="en-GB">
                <a:cs typeface="Calibri"/>
              </a:rPr>
              <a:t> Ensures that the algorithm does not struck </a:t>
            </a:r>
          </a:p>
        </p:txBody>
      </p:sp>
    </p:spTree>
    <p:extLst>
      <p:ext uri="{BB962C8B-B14F-4D97-AF65-F5344CB8AC3E}">
        <p14:creationId xmlns:p14="http://schemas.microsoft.com/office/powerpoint/2010/main" val="3915037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2" descr="A picture containing chart&#10;&#10;Description automatically generated">
            <a:extLst>
              <a:ext uri="{FF2B5EF4-FFF2-40B4-BE49-F238E27FC236}">
                <a16:creationId xmlns:a16="http://schemas.microsoft.com/office/drawing/2014/main" id="{6DB8ABE1-9CC3-A126-64A2-2D49DB62E414}"/>
              </a:ext>
            </a:extLst>
          </p:cNvPr>
          <p:cNvPicPr>
            <a:picLocks noChangeAspect="1"/>
          </p:cNvPicPr>
          <p:nvPr/>
        </p:nvPicPr>
        <p:blipFill>
          <a:blip r:embed="rId2"/>
          <a:stretch>
            <a:fillRect/>
          </a:stretch>
        </p:blipFill>
        <p:spPr>
          <a:xfrm>
            <a:off x="1219200" y="1844675"/>
            <a:ext cx="3484563" cy="4449763"/>
          </a:xfrm>
          <a:prstGeom prst="rect">
            <a:avLst/>
          </a:prstGeom>
        </p:spPr>
      </p:pic>
      <p:pic>
        <p:nvPicPr>
          <p:cNvPr id="10" name="Picture 10" descr="A picture containing diagram&#10;&#10;Description automatically generated">
            <a:extLst>
              <a:ext uri="{FF2B5EF4-FFF2-40B4-BE49-F238E27FC236}">
                <a16:creationId xmlns:a16="http://schemas.microsoft.com/office/drawing/2014/main" id="{03B74FC6-BFAD-78A6-2B58-0E61A4032141}"/>
              </a:ext>
            </a:extLst>
          </p:cNvPr>
          <p:cNvPicPr>
            <a:picLocks noGrp="1" noChangeAspect="1"/>
          </p:cNvPicPr>
          <p:nvPr>
            <p:ph idx="1"/>
          </p:nvPr>
        </p:nvPicPr>
        <p:blipFill>
          <a:blip r:embed="rId3"/>
          <a:stretch>
            <a:fillRect/>
          </a:stretch>
        </p:blipFill>
        <p:spPr>
          <a:xfrm>
            <a:off x="4770438" y="1844675"/>
            <a:ext cx="6199188" cy="4449763"/>
          </a:xfrm>
        </p:spPr>
      </p:pic>
      <p:sp>
        <p:nvSpPr>
          <p:cNvPr id="2" name="Title 1">
            <a:extLst>
              <a:ext uri="{FF2B5EF4-FFF2-40B4-BE49-F238E27FC236}">
                <a16:creationId xmlns:a16="http://schemas.microsoft.com/office/drawing/2014/main" id="{07993402-6F08-0ED7-09C5-80110C6DD239}"/>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a:t>Example</a:t>
            </a:r>
            <a:endParaRPr lang="en-US" sz="5200" kern="1200">
              <a:solidFill>
                <a:schemeClr val="tx1"/>
              </a:solidFill>
              <a:latin typeface="+mj-lt"/>
              <a:ea typeface="+mj-ea"/>
              <a:cs typeface="+mj-cs"/>
            </a:endParaRPr>
          </a:p>
        </p:txBody>
      </p:sp>
    </p:spTree>
    <p:extLst>
      <p:ext uri="{BB962C8B-B14F-4D97-AF65-F5344CB8AC3E}">
        <p14:creationId xmlns:p14="http://schemas.microsoft.com/office/powerpoint/2010/main" val="2640229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55BF2C-F206-E03B-208D-4DF32CCA8E0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Result</a:t>
            </a:r>
          </a:p>
        </p:txBody>
      </p:sp>
      <p:pic>
        <p:nvPicPr>
          <p:cNvPr id="6" name="Picture 6">
            <a:extLst>
              <a:ext uri="{FF2B5EF4-FFF2-40B4-BE49-F238E27FC236}">
                <a16:creationId xmlns:a16="http://schemas.microsoft.com/office/drawing/2014/main" id="{25A3F425-7B94-0036-B4D6-002560E4EB41}"/>
              </a:ext>
            </a:extLst>
          </p:cNvPr>
          <p:cNvPicPr>
            <a:picLocks noGrp="1" noChangeAspect="1"/>
          </p:cNvPicPr>
          <p:nvPr>
            <p:ph idx="1"/>
          </p:nvPr>
        </p:nvPicPr>
        <p:blipFill>
          <a:blip r:embed="rId2"/>
          <a:stretch>
            <a:fillRect/>
          </a:stretch>
        </p:blipFill>
        <p:spPr>
          <a:xfrm>
            <a:off x="4373232" y="1254125"/>
            <a:ext cx="6493535" cy="4351338"/>
          </a:xfrm>
        </p:spPr>
      </p:pic>
    </p:spTree>
    <p:extLst>
      <p:ext uri="{BB962C8B-B14F-4D97-AF65-F5344CB8AC3E}">
        <p14:creationId xmlns:p14="http://schemas.microsoft.com/office/powerpoint/2010/main" val="3784657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6E8F6DB-E699-07CB-4259-A77B68512AFF}"/>
              </a:ext>
            </a:extLst>
          </p:cNvPr>
          <p:cNvPicPr>
            <a:picLocks noChangeAspect="1"/>
          </p:cNvPicPr>
          <p:nvPr/>
        </p:nvPicPr>
        <p:blipFill rotWithShape="1">
          <a:blip r:embed="rId2">
            <a:alphaModFix amt="50000"/>
          </a:blip>
          <a:srcRect r="-2" b="6263"/>
          <a:stretch/>
        </p:blipFill>
        <p:spPr>
          <a:xfrm>
            <a:off x="20" y="1"/>
            <a:ext cx="12191980" cy="6857999"/>
          </a:xfrm>
          <a:prstGeom prst="rect">
            <a:avLst/>
          </a:prstGeom>
        </p:spPr>
      </p:pic>
      <p:sp>
        <p:nvSpPr>
          <p:cNvPr id="2" name="Title 1">
            <a:extLst>
              <a:ext uri="{FF2B5EF4-FFF2-40B4-BE49-F238E27FC236}">
                <a16:creationId xmlns:a16="http://schemas.microsoft.com/office/drawing/2014/main" id="{380A1286-8803-E3F2-CE19-7FF91F0E6D61}"/>
              </a:ext>
            </a:extLst>
          </p:cNvPr>
          <p:cNvSpPr>
            <a:spLocks noGrp="1"/>
          </p:cNvSpPr>
          <p:nvPr>
            <p:ph type="ctrTitle"/>
          </p:nvPr>
        </p:nvSpPr>
        <p:spPr>
          <a:xfrm>
            <a:off x="1524000" y="1122362"/>
            <a:ext cx="9144000" cy="2900518"/>
          </a:xfrm>
        </p:spPr>
        <p:txBody>
          <a:bodyPr>
            <a:normAutofit/>
          </a:bodyPr>
          <a:lstStyle/>
          <a:p>
            <a:r>
              <a:rPr lang="en-GB">
                <a:cs typeface="Calibri Light"/>
              </a:rPr>
              <a:t>Handling Teleportation or Random jumps</a:t>
            </a:r>
          </a:p>
        </p:txBody>
      </p:sp>
    </p:spTree>
    <p:extLst>
      <p:ext uri="{BB962C8B-B14F-4D97-AF65-F5344CB8AC3E}">
        <p14:creationId xmlns:p14="http://schemas.microsoft.com/office/powerpoint/2010/main" val="1532938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373EEF12-A3A2-426F-1994-DBA3BB9508AF}"/>
              </a:ext>
            </a:extLst>
          </p:cNvPr>
          <p:cNvSpPr>
            <a:spLocks noGrp="1"/>
          </p:cNvSpPr>
          <p:nvPr>
            <p:ph idx="1"/>
          </p:nvPr>
        </p:nvSpPr>
        <p:spPr>
          <a:xfrm>
            <a:off x="1042307" y="2070554"/>
            <a:ext cx="10515600" cy="3045053"/>
          </a:xfrm>
        </p:spPr>
        <p:txBody>
          <a:bodyPr vert="horz" lIns="91440" tIns="45720" rIns="91440" bIns="45720" rtlCol="0" anchor="t">
            <a:normAutofit/>
          </a:bodyPr>
          <a:lstStyle/>
          <a:p>
            <a:r>
              <a:rPr lang="en-US">
                <a:ea typeface="+mn-lt"/>
                <a:cs typeface="+mn-lt"/>
              </a:rPr>
              <a:t>Allows the algorithm to escape from local optima and converge to a global solution.</a:t>
            </a:r>
          </a:p>
          <a:p>
            <a:r>
              <a:rPr lang="en-US">
                <a:ea typeface="+mn-lt"/>
                <a:cs typeface="+mn-lt"/>
              </a:rPr>
              <a:t>Teleportation is the process of jumping from a node to a randomly chosen node in the graph.</a:t>
            </a:r>
          </a:p>
          <a:p>
            <a:pPr marL="285750" indent="-285750">
              <a:lnSpc>
                <a:spcPct val="100000"/>
              </a:lnSpc>
              <a:spcBef>
                <a:spcPts val="0"/>
              </a:spcBef>
              <a:buFont typeface="Arial,Sans-Serif" panose="020B0604020202020204" pitchFamily="34" charset="0"/>
            </a:pPr>
            <a:r>
              <a:rPr lang="en-GB">
                <a:ea typeface="+mn-lt"/>
                <a:cs typeface="+mn-lt"/>
              </a:rPr>
              <a:t>The probability of teleporting from a node to any other node is controlled by the damping factor.</a:t>
            </a:r>
            <a:endParaRPr lang="en-US">
              <a:ea typeface="+mn-lt"/>
              <a:cs typeface="+mn-lt"/>
            </a:endParaRPr>
          </a:p>
          <a:p>
            <a:endParaRPr lang="en-US">
              <a:cs typeface="Calibri"/>
            </a:endParaRPr>
          </a:p>
          <a:p>
            <a:endParaRPr lang="en-US">
              <a:cs typeface="Calibri"/>
            </a:endParaRPr>
          </a:p>
        </p:txBody>
      </p:sp>
    </p:spTree>
    <p:extLst>
      <p:ext uri="{BB962C8B-B14F-4D97-AF65-F5344CB8AC3E}">
        <p14:creationId xmlns:p14="http://schemas.microsoft.com/office/powerpoint/2010/main" val="2593835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62F54-7BED-4853-8C81-8885562AD40B}"/>
              </a:ext>
            </a:extLst>
          </p:cNvPr>
          <p:cNvSpPr>
            <a:spLocks noGrp="1"/>
          </p:cNvSpPr>
          <p:nvPr>
            <p:ph type="title"/>
          </p:nvPr>
        </p:nvSpPr>
        <p:spPr>
          <a:xfrm>
            <a:off x="841248" y="499377"/>
            <a:ext cx="10506456" cy="1197864"/>
          </a:xfrm>
        </p:spPr>
        <p:txBody>
          <a:bodyPr vert="horz" lIns="91440" tIns="45720" rIns="91440" bIns="45720" rtlCol="0" anchor="b">
            <a:normAutofit/>
          </a:bodyPr>
          <a:lstStyle/>
          <a:p>
            <a:pPr algn="ctr"/>
            <a:r>
              <a:rPr lang="en-US" sz="5400">
                <a:solidFill>
                  <a:schemeClr val="bg1"/>
                </a:solidFill>
              </a:rPr>
              <a:t>Results</a:t>
            </a:r>
          </a:p>
        </p:txBody>
      </p:sp>
      <p:sp>
        <p:nvSpPr>
          <p:cNvPr id="7" name="TextBox 6">
            <a:extLst>
              <a:ext uri="{FF2B5EF4-FFF2-40B4-BE49-F238E27FC236}">
                <a16:creationId xmlns:a16="http://schemas.microsoft.com/office/drawing/2014/main" id="{32B237CC-A910-C9AD-86D1-6E709F865B79}"/>
              </a:ext>
            </a:extLst>
          </p:cNvPr>
          <p:cNvSpPr txBox="1"/>
          <p:nvPr/>
        </p:nvSpPr>
        <p:spPr>
          <a:xfrm>
            <a:off x="1683774" y="5975554"/>
            <a:ext cx="9281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Graph 1                                                                 Graph 2                                                            Graph 3</a:t>
            </a:r>
            <a:endParaRPr lang="en-GB"/>
          </a:p>
        </p:txBody>
      </p:sp>
      <p:pic>
        <p:nvPicPr>
          <p:cNvPr id="9" name="Picture 9" descr="Chart, bar chart, histogram&#10;&#10;Description automatically generated">
            <a:extLst>
              <a:ext uri="{FF2B5EF4-FFF2-40B4-BE49-F238E27FC236}">
                <a16:creationId xmlns:a16="http://schemas.microsoft.com/office/drawing/2014/main" id="{24E1D447-7FEB-CAF4-0027-39928A3F09A1}"/>
              </a:ext>
            </a:extLst>
          </p:cNvPr>
          <p:cNvPicPr>
            <a:picLocks noGrp="1" noChangeAspect="1"/>
          </p:cNvPicPr>
          <p:nvPr>
            <p:ph idx="1"/>
          </p:nvPr>
        </p:nvPicPr>
        <p:blipFill>
          <a:blip r:embed="rId2"/>
          <a:stretch>
            <a:fillRect/>
          </a:stretch>
        </p:blipFill>
        <p:spPr>
          <a:xfrm>
            <a:off x="-3167" y="3088940"/>
            <a:ext cx="4287570" cy="2827339"/>
          </a:xfrm>
        </p:spPr>
      </p:pic>
      <p:pic>
        <p:nvPicPr>
          <p:cNvPr id="10" name="Picture 11" descr="Chart, bar chart, histogram&#10;&#10;Description automatically generated">
            <a:extLst>
              <a:ext uri="{FF2B5EF4-FFF2-40B4-BE49-F238E27FC236}">
                <a16:creationId xmlns:a16="http://schemas.microsoft.com/office/drawing/2014/main" id="{876AAEE7-9B54-E14C-336A-539F4F9B36F4}"/>
              </a:ext>
            </a:extLst>
          </p:cNvPr>
          <p:cNvPicPr>
            <a:picLocks noChangeAspect="1"/>
          </p:cNvPicPr>
          <p:nvPr/>
        </p:nvPicPr>
        <p:blipFill>
          <a:blip r:embed="rId3"/>
          <a:stretch>
            <a:fillRect/>
          </a:stretch>
        </p:blipFill>
        <p:spPr>
          <a:xfrm>
            <a:off x="4062663" y="3261568"/>
            <a:ext cx="4056647" cy="2660969"/>
          </a:xfrm>
          <a:prstGeom prst="rect">
            <a:avLst/>
          </a:prstGeom>
        </p:spPr>
      </p:pic>
      <p:pic>
        <p:nvPicPr>
          <p:cNvPr id="12" name="Picture 12" descr="Chart, bar chart&#10;&#10;Description automatically generated">
            <a:extLst>
              <a:ext uri="{FF2B5EF4-FFF2-40B4-BE49-F238E27FC236}">
                <a16:creationId xmlns:a16="http://schemas.microsoft.com/office/drawing/2014/main" id="{62B70B5B-7A71-23ED-0B2D-1343BE7AEB66}"/>
              </a:ext>
            </a:extLst>
          </p:cNvPr>
          <p:cNvPicPr>
            <a:picLocks noChangeAspect="1"/>
          </p:cNvPicPr>
          <p:nvPr/>
        </p:nvPicPr>
        <p:blipFill>
          <a:blip r:embed="rId4"/>
          <a:stretch>
            <a:fillRect/>
          </a:stretch>
        </p:blipFill>
        <p:spPr>
          <a:xfrm>
            <a:off x="7892716" y="3072760"/>
            <a:ext cx="4207042" cy="2838058"/>
          </a:xfrm>
          <a:prstGeom prst="rect">
            <a:avLst/>
          </a:prstGeom>
        </p:spPr>
      </p:pic>
    </p:spTree>
    <p:extLst>
      <p:ext uri="{BB962C8B-B14F-4D97-AF65-F5344CB8AC3E}">
        <p14:creationId xmlns:p14="http://schemas.microsoft.com/office/powerpoint/2010/main" val="264911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34AD5A61-08FE-812A-DB92-608F9DC8238A}"/>
              </a:ext>
            </a:extLst>
          </p:cNvPr>
          <p:cNvPicPr>
            <a:picLocks noChangeAspect="1"/>
          </p:cNvPicPr>
          <p:nvPr/>
        </p:nvPicPr>
        <p:blipFill>
          <a:blip r:embed="rId2"/>
          <a:stretch>
            <a:fillRect/>
          </a:stretch>
        </p:blipFill>
        <p:spPr>
          <a:xfrm>
            <a:off x="-4484" y="3656921"/>
            <a:ext cx="11875995" cy="2031863"/>
          </a:xfrm>
          <a:prstGeom prst="rect">
            <a:avLst/>
          </a:prstGeom>
        </p:spPr>
      </p:pic>
      <p:sp>
        <p:nvSpPr>
          <p:cNvPr id="11" name="Rectangle 10">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62F54-7BED-4853-8C81-8885562AD40B}"/>
              </a:ext>
            </a:extLst>
          </p:cNvPr>
          <p:cNvSpPr>
            <a:spLocks noGrp="1"/>
          </p:cNvSpPr>
          <p:nvPr>
            <p:ph type="title"/>
          </p:nvPr>
        </p:nvSpPr>
        <p:spPr>
          <a:xfrm>
            <a:off x="828958" y="302732"/>
            <a:ext cx="10506456" cy="1197864"/>
          </a:xfrm>
        </p:spPr>
        <p:txBody>
          <a:bodyPr vert="horz" lIns="91440" tIns="45720" rIns="91440" bIns="45720" rtlCol="0" anchor="b">
            <a:normAutofit/>
          </a:bodyPr>
          <a:lstStyle/>
          <a:p>
            <a:pPr algn="ctr"/>
            <a:r>
              <a:rPr lang="en-US" sz="5400">
                <a:solidFill>
                  <a:schemeClr val="bg1"/>
                </a:solidFill>
              </a:rPr>
              <a:t>Results</a:t>
            </a:r>
          </a:p>
        </p:txBody>
      </p:sp>
      <p:pic>
        <p:nvPicPr>
          <p:cNvPr id="6" name="Picture 7">
            <a:extLst>
              <a:ext uri="{FF2B5EF4-FFF2-40B4-BE49-F238E27FC236}">
                <a16:creationId xmlns:a16="http://schemas.microsoft.com/office/drawing/2014/main" id="{9EA87F2B-A0EB-2EE2-952B-58E042C31B45}"/>
              </a:ext>
            </a:extLst>
          </p:cNvPr>
          <p:cNvPicPr>
            <a:picLocks noChangeAspect="1"/>
          </p:cNvPicPr>
          <p:nvPr/>
        </p:nvPicPr>
        <p:blipFill>
          <a:blip r:embed="rId3"/>
          <a:stretch>
            <a:fillRect/>
          </a:stretch>
        </p:blipFill>
        <p:spPr>
          <a:xfrm>
            <a:off x="142278" y="4891806"/>
            <a:ext cx="3751730" cy="453142"/>
          </a:xfrm>
          <a:prstGeom prst="rect">
            <a:avLst/>
          </a:prstGeom>
        </p:spPr>
      </p:pic>
      <p:pic>
        <p:nvPicPr>
          <p:cNvPr id="9" name="Picture 12">
            <a:extLst>
              <a:ext uri="{FF2B5EF4-FFF2-40B4-BE49-F238E27FC236}">
                <a16:creationId xmlns:a16="http://schemas.microsoft.com/office/drawing/2014/main" id="{11A94871-FC86-AF85-8B30-E87956BA1279}"/>
              </a:ext>
            </a:extLst>
          </p:cNvPr>
          <p:cNvPicPr>
            <a:picLocks noChangeAspect="1"/>
          </p:cNvPicPr>
          <p:nvPr/>
        </p:nvPicPr>
        <p:blipFill>
          <a:blip r:embed="rId4"/>
          <a:stretch>
            <a:fillRect/>
          </a:stretch>
        </p:blipFill>
        <p:spPr>
          <a:xfrm>
            <a:off x="4081327" y="4874088"/>
            <a:ext cx="3695700" cy="470505"/>
          </a:xfrm>
          <a:prstGeom prst="rect">
            <a:avLst/>
          </a:prstGeom>
        </p:spPr>
      </p:pic>
      <p:pic>
        <p:nvPicPr>
          <p:cNvPr id="14" name="Picture 14">
            <a:extLst>
              <a:ext uri="{FF2B5EF4-FFF2-40B4-BE49-F238E27FC236}">
                <a16:creationId xmlns:a16="http://schemas.microsoft.com/office/drawing/2014/main" id="{F5BBF98B-1CFD-2B4F-96FA-F1BC5498C7F2}"/>
              </a:ext>
            </a:extLst>
          </p:cNvPr>
          <p:cNvPicPr>
            <a:picLocks noChangeAspect="1"/>
          </p:cNvPicPr>
          <p:nvPr/>
        </p:nvPicPr>
        <p:blipFill>
          <a:blip r:embed="rId5"/>
          <a:stretch>
            <a:fillRect/>
          </a:stretch>
        </p:blipFill>
        <p:spPr>
          <a:xfrm>
            <a:off x="7959647" y="4877716"/>
            <a:ext cx="3673288" cy="382277"/>
          </a:xfrm>
          <a:prstGeom prst="rect">
            <a:avLst/>
          </a:prstGeom>
        </p:spPr>
      </p:pic>
      <p:sp>
        <p:nvSpPr>
          <p:cNvPr id="15" name="TextBox 14">
            <a:extLst>
              <a:ext uri="{FF2B5EF4-FFF2-40B4-BE49-F238E27FC236}">
                <a16:creationId xmlns:a16="http://schemas.microsoft.com/office/drawing/2014/main" id="{D67560A8-DAD0-0B30-A3D8-C5CD3BF7FDBB}"/>
              </a:ext>
            </a:extLst>
          </p:cNvPr>
          <p:cNvSpPr txBox="1"/>
          <p:nvPr/>
        </p:nvSpPr>
        <p:spPr>
          <a:xfrm>
            <a:off x="324464" y="1774723"/>
            <a:ext cx="117520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1D5DB"/>
                </a:solidFill>
                <a:latin typeface="Söhne"/>
              </a:rPr>
              <a:t>The number of iterations is extremely large because the tolerance is set very low (1e-8). This means that the loop will continue to iterate until the difference between the new scores and the previous scores is less than 1e-8. </a:t>
            </a:r>
            <a:endParaRPr lang="en-US"/>
          </a:p>
        </p:txBody>
      </p:sp>
    </p:spTree>
    <p:extLst>
      <p:ext uri="{BB962C8B-B14F-4D97-AF65-F5344CB8AC3E}">
        <p14:creationId xmlns:p14="http://schemas.microsoft.com/office/powerpoint/2010/main" val="561453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s and plots layered on a blue digital screen">
            <a:extLst>
              <a:ext uri="{FF2B5EF4-FFF2-40B4-BE49-F238E27FC236}">
                <a16:creationId xmlns:a16="http://schemas.microsoft.com/office/drawing/2014/main" id="{2BCA7176-7853-5F79-0DEC-7D115C469003}"/>
              </a:ext>
            </a:extLst>
          </p:cNvPr>
          <p:cNvPicPr>
            <a:picLocks noChangeAspect="1"/>
          </p:cNvPicPr>
          <p:nvPr/>
        </p:nvPicPr>
        <p:blipFill rotWithShape="1">
          <a:blip r:embed="rId2"/>
          <a:srcRect t="4105" r="-2" b="20893"/>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DB8FC-0D8E-FB63-296D-B7EDF646A6D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Page-Rank importance Graphs:</a:t>
            </a:r>
          </a:p>
        </p:txBody>
      </p:sp>
    </p:spTree>
    <p:extLst>
      <p:ext uri="{BB962C8B-B14F-4D97-AF65-F5344CB8AC3E}">
        <p14:creationId xmlns:p14="http://schemas.microsoft.com/office/powerpoint/2010/main" val="200367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diagram&#10;&#10;Description automatically generated">
            <a:extLst>
              <a:ext uri="{FF2B5EF4-FFF2-40B4-BE49-F238E27FC236}">
                <a16:creationId xmlns:a16="http://schemas.microsoft.com/office/drawing/2014/main" id="{68D53BF5-68C4-4E09-53E5-AD1433135CE0}"/>
              </a:ext>
            </a:extLst>
          </p:cNvPr>
          <p:cNvPicPr>
            <a:picLocks noGrp="1" noChangeAspect="1"/>
          </p:cNvPicPr>
          <p:nvPr>
            <p:ph idx="1"/>
          </p:nvPr>
        </p:nvPicPr>
        <p:blipFill rotWithShape="1">
          <a:blip r:embed="rId2"/>
          <a:srcRect t="254" r="51813" b="-343"/>
          <a:stretch/>
        </p:blipFill>
        <p:spPr>
          <a:xfrm>
            <a:off x="260554" y="2654129"/>
            <a:ext cx="3788981" cy="2691157"/>
          </a:xfrm>
        </p:spPr>
      </p:pic>
      <p:pic>
        <p:nvPicPr>
          <p:cNvPr id="9" name="Picture 4" descr="Chart, diagram&#10;&#10;Description automatically generated">
            <a:extLst>
              <a:ext uri="{FF2B5EF4-FFF2-40B4-BE49-F238E27FC236}">
                <a16:creationId xmlns:a16="http://schemas.microsoft.com/office/drawing/2014/main" id="{CF35053F-52FA-31EB-87E3-217C93144768}"/>
              </a:ext>
            </a:extLst>
          </p:cNvPr>
          <p:cNvPicPr>
            <a:picLocks noChangeAspect="1"/>
          </p:cNvPicPr>
          <p:nvPr/>
        </p:nvPicPr>
        <p:blipFill rotWithShape="1">
          <a:blip r:embed="rId2"/>
          <a:srcRect l="54089" r="82" b="341"/>
          <a:stretch/>
        </p:blipFill>
        <p:spPr>
          <a:xfrm>
            <a:off x="4050891" y="363941"/>
            <a:ext cx="7965528" cy="5920329"/>
          </a:xfrm>
          <a:prstGeom prst="rect">
            <a:avLst/>
          </a:prstGeom>
        </p:spPr>
      </p:pic>
      <p:sp>
        <p:nvSpPr>
          <p:cNvPr id="2" name="Title 1">
            <a:extLst>
              <a:ext uri="{FF2B5EF4-FFF2-40B4-BE49-F238E27FC236}">
                <a16:creationId xmlns:a16="http://schemas.microsoft.com/office/drawing/2014/main" id="{1E83A4ED-7AAA-DD31-8B8C-6D81D23426FE}"/>
              </a:ext>
            </a:extLst>
          </p:cNvPr>
          <p:cNvSpPr>
            <a:spLocks noGrp="1"/>
          </p:cNvSpPr>
          <p:nvPr>
            <p:ph type="title"/>
          </p:nvPr>
        </p:nvSpPr>
        <p:spPr/>
        <p:txBody>
          <a:bodyPr/>
          <a:lstStyle/>
          <a:p>
            <a:r>
              <a:rPr lang="en-GB">
                <a:cs typeface="Calibri Light"/>
              </a:rPr>
              <a:t>Karate Club Graph</a:t>
            </a:r>
            <a:endParaRPr lang="en-US"/>
          </a:p>
        </p:txBody>
      </p:sp>
    </p:spTree>
    <p:extLst>
      <p:ext uri="{BB962C8B-B14F-4D97-AF65-F5344CB8AC3E}">
        <p14:creationId xmlns:p14="http://schemas.microsoft.com/office/powerpoint/2010/main" val="3190954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5E35-F9F5-A0F5-015F-9BA145D64961}"/>
              </a:ext>
            </a:extLst>
          </p:cNvPr>
          <p:cNvSpPr>
            <a:spLocks noGrp="1"/>
          </p:cNvSpPr>
          <p:nvPr>
            <p:ph type="title"/>
          </p:nvPr>
        </p:nvSpPr>
        <p:spPr/>
        <p:txBody>
          <a:bodyPr/>
          <a:lstStyle/>
          <a:p>
            <a:r>
              <a:rPr lang="en-GB">
                <a:cs typeface="Calibri Light"/>
              </a:rPr>
              <a:t>Page Rank</a:t>
            </a:r>
            <a:endParaRPr lang="en-GB"/>
          </a:p>
        </p:txBody>
      </p:sp>
      <p:sp>
        <p:nvSpPr>
          <p:cNvPr id="3" name="Content Placeholder 2">
            <a:extLst>
              <a:ext uri="{FF2B5EF4-FFF2-40B4-BE49-F238E27FC236}">
                <a16:creationId xmlns:a16="http://schemas.microsoft.com/office/drawing/2014/main" id="{081A3DA7-C96F-3FB6-D66F-53EF9C19ED4E}"/>
              </a:ext>
            </a:extLst>
          </p:cNvPr>
          <p:cNvSpPr>
            <a:spLocks noGrp="1"/>
          </p:cNvSpPr>
          <p:nvPr>
            <p:ph idx="1"/>
          </p:nvPr>
        </p:nvSpPr>
        <p:spPr/>
        <p:txBody>
          <a:bodyPr vert="horz" lIns="91440" tIns="45720" rIns="91440" bIns="45720" rtlCol="0" anchor="t">
            <a:normAutofit/>
          </a:bodyPr>
          <a:lstStyle/>
          <a:p>
            <a:r>
              <a:rPr lang="en-GB">
                <a:cs typeface="Calibri"/>
              </a:rPr>
              <a:t>The page rank of a page p can by computed by</a:t>
            </a:r>
          </a:p>
          <a:p>
            <a:endParaRPr lang="en-GB">
              <a:cs typeface="Calibri"/>
            </a:endParaRPr>
          </a:p>
          <a:p>
            <a:endParaRPr lang="en-GB">
              <a:cs typeface="Calibri"/>
            </a:endParaRPr>
          </a:p>
          <a:p>
            <a:endParaRPr lang="en-GB">
              <a:cs typeface="Calibri"/>
            </a:endParaRPr>
          </a:p>
          <a:p>
            <a:endParaRPr lang="en-GB">
              <a:cs typeface="Calibri"/>
            </a:endParaRPr>
          </a:p>
          <a:p>
            <a:r>
              <a:rPr lang="en-GB">
                <a:cs typeface="Calibri"/>
              </a:rPr>
              <a:t>Where d is the damping factor</a:t>
            </a:r>
          </a:p>
          <a:p>
            <a:r>
              <a:rPr lang="en-GB" err="1">
                <a:cs typeface="Calibri"/>
              </a:rPr>
              <a:t>O</a:t>
            </a:r>
            <a:r>
              <a:rPr lang="en-GB" baseline="-25000" err="1">
                <a:cs typeface="Calibri"/>
              </a:rPr>
              <a:t>q</a:t>
            </a:r>
            <a:r>
              <a:rPr lang="en-GB">
                <a:cs typeface="Calibri"/>
              </a:rPr>
              <a:t> is the number of outgoing links of page q</a:t>
            </a:r>
          </a:p>
        </p:txBody>
      </p:sp>
      <p:pic>
        <p:nvPicPr>
          <p:cNvPr id="4" name="Picture 4" descr="Text, letter&#10;&#10;Description automatically generated">
            <a:extLst>
              <a:ext uri="{FF2B5EF4-FFF2-40B4-BE49-F238E27FC236}">
                <a16:creationId xmlns:a16="http://schemas.microsoft.com/office/drawing/2014/main" id="{25C5322A-CB65-0D0B-272D-FC14F834ECC2}"/>
              </a:ext>
            </a:extLst>
          </p:cNvPr>
          <p:cNvPicPr>
            <a:picLocks noChangeAspect="1"/>
          </p:cNvPicPr>
          <p:nvPr/>
        </p:nvPicPr>
        <p:blipFill>
          <a:blip r:embed="rId2"/>
          <a:stretch>
            <a:fillRect/>
          </a:stretch>
        </p:blipFill>
        <p:spPr>
          <a:xfrm>
            <a:off x="3430438" y="2387231"/>
            <a:ext cx="5848709" cy="1867878"/>
          </a:xfrm>
          <a:prstGeom prst="rect">
            <a:avLst/>
          </a:prstGeom>
        </p:spPr>
      </p:pic>
    </p:spTree>
    <p:extLst>
      <p:ext uri="{BB962C8B-B14F-4D97-AF65-F5344CB8AC3E}">
        <p14:creationId xmlns:p14="http://schemas.microsoft.com/office/powerpoint/2010/main" val="1242071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3F5AB01B-505C-26FB-878C-753D5EB84C0D}"/>
              </a:ext>
            </a:extLst>
          </p:cNvPr>
          <p:cNvPicPr>
            <a:picLocks noGrp="1" noChangeAspect="1"/>
          </p:cNvPicPr>
          <p:nvPr>
            <p:ph idx="1"/>
          </p:nvPr>
        </p:nvPicPr>
        <p:blipFill rotWithShape="1">
          <a:blip r:embed="rId2"/>
          <a:srcRect l="54620" t="266" r="-117" b="-342"/>
          <a:stretch/>
        </p:blipFill>
        <p:spPr>
          <a:xfrm>
            <a:off x="4107427" y="665936"/>
            <a:ext cx="8004367" cy="6016604"/>
          </a:xfrm>
        </p:spPr>
      </p:pic>
      <p:pic>
        <p:nvPicPr>
          <p:cNvPr id="6" name="Picture 4" descr="Diagram&#10;&#10;Description automatically generated">
            <a:extLst>
              <a:ext uri="{FF2B5EF4-FFF2-40B4-BE49-F238E27FC236}">
                <a16:creationId xmlns:a16="http://schemas.microsoft.com/office/drawing/2014/main" id="{013C9C80-9920-9618-A9D5-7423279A707D}"/>
              </a:ext>
            </a:extLst>
          </p:cNvPr>
          <p:cNvPicPr>
            <a:picLocks noChangeAspect="1"/>
          </p:cNvPicPr>
          <p:nvPr/>
        </p:nvPicPr>
        <p:blipFill rotWithShape="1">
          <a:blip r:embed="rId2"/>
          <a:srcRect r="55140" b="-266"/>
          <a:stretch/>
        </p:blipFill>
        <p:spPr>
          <a:xfrm>
            <a:off x="462116" y="2443389"/>
            <a:ext cx="3463676" cy="2643567"/>
          </a:xfrm>
          <a:prstGeom prst="rect">
            <a:avLst/>
          </a:prstGeom>
        </p:spPr>
      </p:pic>
      <p:sp>
        <p:nvSpPr>
          <p:cNvPr id="2" name="Title 1">
            <a:extLst>
              <a:ext uri="{FF2B5EF4-FFF2-40B4-BE49-F238E27FC236}">
                <a16:creationId xmlns:a16="http://schemas.microsoft.com/office/drawing/2014/main" id="{7E4734B3-6FD7-4E72-B52D-57CF163D8844}"/>
              </a:ext>
            </a:extLst>
          </p:cNvPr>
          <p:cNvSpPr>
            <a:spLocks noGrp="1"/>
          </p:cNvSpPr>
          <p:nvPr>
            <p:ph type="title"/>
          </p:nvPr>
        </p:nvSpPr>
        <p:spPr>
          <a:xfrm>
            <a:off x="125361" y="168480"/>
            <a:ext cx="10515600" cy="1325563"/>
          </a:xfrm>
        </p:spPr>
        <p:txBody>
          <a:bodyPr/>
          <a:lstStyle/>
          <a:p>
            <a:r>
              <a:rPr lang="en-GB">
                <a:cs typeface="Calibri Light"/>
              </a:rPr>
              <a:t>Davis Southern Women Graph</a:t>
            </a:r>
            <a:endParaRPr lang="en-GB"/>
          </a:p>
        </p:txBody>
      </p:sp>
    </p:spTree>
    <p:extLst>
      <p:ext uri="{BB962C8B-B14F-4D97-AF65-F5344CB8AC3E}">
        <p14:creationId xmlns:p14="http://schemas.microsoft.com/office/powerpoint/2010/main" val="3626280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radar chart&#10;&#10;Description automatically generated">
            <a:extLst>
              <a:ext uri="{FF2B5EF4-FFF2-40B4-BE49-F238E27FC236}">
                <a16:creationId xmlns:a16="http://schemas.microsoft.com/office/drawing/2014/main" id="{2F2F5E04-5E13-DF6C-093A-8C1BFECFC53C}"/>
              </a:ext>
            </a:extLst>
          </p:cNvPr>
          <p:cNvPicPr>
            <a:picLocks noGrp="1" noChangeAspect="1"/>
          </p:cNvPicPr>
          <p:nvPr>
            <p:ph idx="1"/>
          </p:nvPr>
        </p:nvPicPr>
        <p:blipFill rotWithShape="1">
          <a:blip r:embed="rId2"/>
          <a:srcRect t="-430" r="53450" b="352"/>
          <a:stretch/>
        </p:blipFill>
        <p:spPr>
          <a:xfrm>
            <a:off x="125361" y="2304301"/>
            <a:ext cx="4219024" cy="3010256"/>
          </a:xfrm>
        </p:spPr>
      </p:pic>
      <p:pic>
        <p:nvPicPr>
          <p:cNvPr id="6" name="Picture 4" descr="Chart, radar chart&#10;&#10;Description automatically generated">
            <a:extLst>
              <a:ext uri="{FF2B5EF4-FFF2-40B4-BE49-F238E27FC236}">
                <a16:creationId xmlns:a16="http://schemas.microsoft.com/office/drawing/2014/main" id="{ADE8A73C-8662-0BE7-56A6-A7E487847315}"/>
              </a:ext>
            </a:extLst>
          </p:cNvPr>
          <p:cNvPicPr>
            <a:picLocks noChangeAspect="1"/>
          </p:cNvPicPr>
          <p:nvPr/>
        </p:nvPicPr>
        <p:blipFill rotWithShape="1">
          <a:blip r:embed="rId2"/>
          <a:srcRect l="55374" r="117" b="-353"/>
          <a:stretch/>
        </p:blipFill>
        <p:spPr>
          <a:xfrm>
            <a:off x="4136924" y="640463"/>
            <a:ext cx="8060269" cy="6043266"/>
          </a:xfrm>
          <a:prstGeom prst="rect">
            <a:avLst/>
          </a:prstGeom>
        </p:spPr>
      </p:pic>
      <p:sp>
        <p:nvSpPr>
          <p:cNvPr id="2" name="Title 1">
            <a:extLst>
              <a:ext uri="{FF2B5EF4-FFF2-40B4-BE49-F238E27FC236}">
                <a16:creationId xmlns:a16="http://schemas.microsoft.com/office/drawing/2014/main" id="{265DA6A0-9FFB-A936-D8C4-343CDFA4E6AA}"/>
              </a:ext>
            </a:extLst>
          </p:cNvPr>
          <p:cNvSpPr>
            <a:spLocks noGrp="1"/>
          </p:cNvSpPr>
          <p:nvPr>
            <p:ph type="title"/>
          </p:nvPr>
        </p:nvSpPr>
        <p:spPr>
          <a:xfrm>
            <a:off x="174523" y="168480"/>
            <a:ext cx="10515600" cy="1325563"/>
          </a:xfrm>
        </p:spPr>
        <p:txBody>
          <a:bodyPr/>
          <a:lstStyle/>
          <a:p>
            <a:r>
              <a:rPr lang="en-GB">
                <a:cs typeface="Calibri Light"/>
              </a:rPr>
              <a:t>Florentine Families Graph</a:t>
            </a:r>
          </a:p>
        </p:txBody>
      </p:sp>
    </p:spTree>
    <p:extLst>
      <p:ext uri="{BB962C8B-B14F-4D97-AF65-F5344CB8AC3E}">
        <p14:creationId xmlns:p14="http://schemas.microsoft.com/office/powerpoint/2010/main" val="3844211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a highway near the ocean">
            <a:extLst>
              <a:ext uri="{FF2B5EF4-FFF2-40B4-BE49-F238E27FC236}">
                <a16:creationId xmlns:a16="http://schemas.microsoft.com/office/drawing/2014/main" id="{0360ACCF-42E3-BDBD-1A4F-FDE4CCDCDE65}"/>
              </a:ext>
            </a:extLst>
          </p:cNvPr>
          <p:cNvPicPr>
            <a:picLocks noChangeAspect="1"/>
          </p:cNvPicPr>
          <p:nvPr/>
        </p:nvPicPr>
        <p:blipFill rotWithShape="1">
          <a:blip r:embed="rId2"/>
          <a:srcRect t="7719" r="-2" b="1723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1A0D1-4911-0849-D764-6AE6C6DF79A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Thank You</a:t>
            </a:r>
          </a:p>
        </p:txBody>
      </p:sp>
    </p:spTree>
    <p:extLst>
      <p:ext uri="{BB962C8B-B14F-4D97-AF65-F5344CB8AC3E}">
        <p14:creationId xmlns:p14="http://schemas.microsoft.com/office/powerpoint/2010/main" val="421198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DF56-4011-D061-82E2-1C35333E9B67}"/>
              </a:ext>
            </a:extLst>
          </p:cNvPr>
          <p:cNvSpPr>
            <a:spLocks noGrp="1"/>
          </p:cNvSpPr>
          <p:nvPr>
            <p:ph type="title"/>
          </p:nvPr>
        </p:nvSpPr>
        <p:spPr/>
        <p:txBody>
          <a:bodyPr/>
          <a:lstStyle/>
          <a:p>
            <a:r>
              <a:rPr lang="en-GB">
                <a:cs typeface="Calibri Light"/>
              </a:rPr>
              <a:t>Example</a:t>
            </a:r>
            <a:endParaRPr lang="en-GB"/>
          </a:p>
        </p:txBody>
      </p:sp>
      <p:pic>
        <p:nvPicPr>
          <p:cNvPr id="4" name="Picture 4">
            <a:extLst>
              <a:ext uri="{FF2B5EF4-FFF2-40B4-BE49-F238E27FC236}">
                <a16:creationId xmlns:a16="http://schemas.microsoft.com/office/drawing/2014/main" id="{6DBFD978-E368-3492-6978-6C204A124558}"/>
              </a:ext>
            </a:extLst>
          </p:cNvPr>
          <p:cNvPicPr>
            <a:picLocks noGrp="1" noChangeAspect="1"/>
          </p:cNvPicPr>
          <p:nvPr>
            <p:ph idx="1"/>
          </p:nvPr>
        </p:nvPicPr>
        <p:blipFill>
          <a:blip r:embed="rId2"/>
          <a:stretch>
            <a:fillRect/>
          </a:stretch>
        </p:blipFill>
        <p:spPr>
          <a:xfrm>
            <a:off x="6397652" y="165951"/>
            <a:ext cx="5190771" cy="6392922"/>
          </a:xfrm>
        </p:spPr>
      </p:pic>
      <p:pic>
        <p:nvPicPr>
          <p:cNvPr id="6" name="Picture 4" descr="A picture containing clock&#10;&#10;Description automatically generated">
            <a:extLst>
              <a:ext uri="{FF2B5EF4-FFF2-40B4-BE49-F238E27FC236}">
                <a16:creationId xmlns:a16="http://schemas.microsoft.com/office/drawing/2014/main" id="{04702B51-A6CE-EC66-816B-779AA48214DE}"/>
              </a:ext>
            </a:extLst>
          </p:cNvPr>
          <p:cNvPicPr>
            <a:picLocks noChangeAspect="1"/>
          </p:cNvPicPr>
          <p:nvPr/>
        </p:nvPicPr>
        <p:blipFill>
          <a:blip r:embed="rId3"/>
          <a:stretch>
            <a:fillRect/>
          </a:stretch>
        </p:blipFill>
        <p:spPr>
          <a:xfrm>
            <a:off x="868615" y="2048800"/>
            <a:ext cx="4358984" cy="3364251"/>
          </a:xfrm>
          <a:prstGeom prst="rect">
            <a:avLst/>
          </a:prstGeom>
        </p:spPr>
      </p:pic>
      <p:pic>
        <p:nvPicPr>
          <p:cNvPr id="3" name="Picture 4" descr="Text&#10;&#10;Description automatically generated">
            <a:extLst>
              <a:ext uri="{FF2B5EF4-FFF2-40B4-BE49-F238E27FC236}">
                <a16:creationId xmlns:a16="http://schemas.microsoft.com/office/drawing/2014/main" id="{8B31AB9C-415F-D323-1AD3-0198F5069394}"/>
              </a:ext>
            </a:extLst>
          </p:cNvPr>
          <p:cNvPicPr>
            <a:picLocks noChangeAspect="1"/>
          </p:cNvPicPr>
          <p:nvPr/>
        </p:nvPicPr>
        <p:blipFill>
          <a:blip r:embed="rId4"/>
          <a:stretch>
            <a:fillRect/>
          </a:stretch>
        </p:blipFill>
        <p:spPr>
          <a:xfrm>
            <a:off x="9541918" y="4571217"/>
            <a:ext cx="989747" cy="843175"/>
          </a:xfrm>
          <a:prstGeom prst="rect">
            <a:avLst/>
          </a:prstGeom>
        </p:spPr>
      </p:pic>
    </p:spTree>
    <p:extLst>
      <p:ext uri="{BB962C8B-B14F-4D97-AF65-F5344CB8AC3E}">
        <p14:creationId xmlns:p14="http://schemas.microsoft.com/office/powerpoint/2010/main" val="186638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15EAA-AC8C-28EA-E685-95D1D5E86BCF}"/>
              </a:ext>
            </a:extLst>
          </p:cNvPr>
          <p:cNvSpPr>
            <a:spLocks noGrp="1"/>
          </p:cNvSpPr>
          <p:nvPr>
            <p:ph type="title"/>
          </p:nvPr>
        </p:nvSpPr>
        <p:spPr>
          <a:xfrm>
            <a:off x="1245072" y="1289765"/>
            <a:ext cx="3651101" cy="4270963"/>
          </a:xfrm>
        </p:spPr>
        <p:txBody>
          <a:bodyPr anchor="ctr">
            <a:normAutofit/>
          </a:bodyPr>
          <a:lstStyle/>
          <a:p>
            <a:pPr algn="ctr"/>
            <a:r>
              <a:rPr lang="en-GB" sz="5600">
                <a:solidFill>
                  <a:srgbClr val="FFFFFF"/>
                </a:solidFill>
                <a:cs typeface="Calibri Light"/>
              </a:rPr>
              <a:t>Use of Markov Chain in Page Rank</a:t>
            </a:r>
            <a:endParaRPr lang="en-GB"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649AD11-5949-75CA-DD75-8A7A4B84CE9F}"/>
              </a:ext>
            </a:extLst>
          </p:cNvPr>
          <p:cNvSpPr>
            <a:spLocks noGrp="1"/>
          </p:cNvSpPr>
          <p:nvPr>
            <p:ph idx="1"/>
          </p:nvPr>
        </p:nvSpPr>
        <p:spPr>
          <a:xfrm>
            <a:off x="6171684" y="454815"/>
            <a:ext cx="4771607" cy="5837949"/>
          </a:xfrm>
        </p:spPr>
        <p:txBody>
          <a:bodyPr vert="horz" lIns="91440" tIns="45720" rIns="91440" bIns="45720" rtlCol="0" anchor="ctr">
            <a:noAutofit/>
          </a:bodyPr>
          <a:lstStyle/>
          <a:p>
            <a:r>
              <a:rPr lang="en-GB" sz="3600">
                <a:solidFill>
                  <a:schemeClr val="tx1">
                    <a:alpha val="80000"/>
                  </a:schemeClr>
                </a:solidFill>
                <a:ea typeface="+mn-lt"/>
                <a:cs typeface="+mn-lt"/>
              </a:rPr>
              <a:t>Imagine a random surfer surfing the Web, going from one page to another page by randomly choosing an outgoing link from one page to go to the next one. </a:t>
            </a:r>
            <a:endParaRPr lang="en-GB" sz="3600">
              <a:solidFill>
                <a:schemeClr val="tx1">
                  <a:alpha val="80000"/>
                </a:schemeClr>
              </a:solidFill>
              <a:cs typeface="Calibri"/>
            </a:endParaRPr>
          </a:p>
          <a:p>
            <a:r>
              <a:rPr lang="en-GB" sz="3600">
                <a:ea typeface="+mn-lt"/>
                <a:cs typeface="+mn-lt"/>
              </a:rPr>
              <a:t>This theoretical random walk is known as Markov chain or Markov process. </a:t>
            </a:r>
            <a:endParaRPr lang="en-GB" sz="3600">
              <a:solidFill>
                <a:srgbClr val="000000">
                  <a:alpha val="80000"/>
                </a:srgbClr>
              </a:solidFill>
              <a:ea typeface="+mn-lt"/>
              <a:cs typeface="+mn-lt"/>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86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92F12-A4E1-4889-1974-F8716F2CE4CC}"/>
              </a:ext>
            </a:extLst>
          </p:cNvPr>
          <p:cNvSpPr>
            <a:spLocks noGrp="1"/>
          </p:cNvSpPr>
          <p:nvPr>
            <p:ph type="title"/>
          </p:nvPr>
        </p:nvSpPr>
        <p:spPr/>
        <p:txBody>
          <a:bodyPr/>
          <a:lstStyle/>
          <a:p>
            <a:r>
              <a:rPr lang="en-GB">
                <a:ea typeface="+mj-lt"/>
                <a:cs typeface="+mj-lt"/>
              </a:rPr>
              <a:t>Use of Markov Chain in Page Rank</a:t>
            </a:r>
            <a:endParaRPr lang="en-US">
              <a:cs typeface="Calibri Light"/>
            </a:endParaRPr>
          </a:p>
        </p:txBody>
      </p:sp>
      <p:sp>
        <p:nvSpPr>
          <p:cNvPr id="3" name="Content Placeholder 2">
            <a:extLst>
              <a:ext uri="{FF2B5EF4-FFF2-40B4-BE49-F238E27FC236}">
                <a16:creationId xmlns:a16="http://schemas.microsoft.com/office/drawing/2014/main" id="{52EAB203-770F-2DCE-5D65-93B6D9617533}"/>
              </a:ext>
            </a:extLst>
          </p:cNvPr>
          <p:cNvSpPr>
            <a:spLocks noGrp="1"/>
          </p:cNvSpPr>
          <p:nvPr>
            <p:ph idx="1"/>
          </p:nvPr>
        </p:nvSpPr>
        <p:spPr/>
        <p:txBody>
          <a:bodyPr vert="horz" lIns="91440" tIns="45720" rIns="91440" bIns="45720" rtlCol="0" anchor="t">
            <a:normAutofit lnSpcReduction="10000"/>
          </a:bodyPr>
          <a:lstStyle/>
          <a:p>
            <a:r>
              <a:rPr lang="en-GB">
                <a:ea typeface="+mn-lt"/>
                <a:cs typeface="+mn-lt"/>
              </a:rPr>
              <a:t>The irreducibility guarantees the existence of a unique PageRank vector q</a:t>
            </a:r>
          </a:p>
          <a:p>
            <a:r>
              <a:rPr lang="en-GB">
                <a:ea typeface="+mn-lt"/>
                <a:cs typeface="+mn-lt"/>
              </a:rPr>
              <a:t>The power method with a primitive stochastic repetition matrix will always converge to q independent of the starting vector</a:t>
            </a:r>
            <a:endParaRPr lang="en-GB">
              <a:cs typeface="Calibri"/>
            </a:endParaRPr>
          </a:p>
          <a:p>
            <a:r>
              <a:rPr lang="en-GB">
                <a:cs typeface="Calibri"/>
              </a:rPr>
              <a:t>Irreducible: </a:t>
            </a:r>
            <a:r>
              <a:rPr lang="en-GB">
                <a:ea typeface="+mn-lt"/>
                <a:cs typeface="+mn-lt"/>
              </a:rPr>
              <a:t>Markov chain is irreducible if there is a non-zero probability of transitioning from any state to any other state. </a:t>
            </a:r>
            <a:endParaRPr lang="en-GB"/>
          </a:p>
          <a:p>
            <a:r>
              <a:rPr lang="en-GB">
                <a:cs typeface="Calibri"/>
              </a:rPr>
              <a:t>Aperiodic: </a:t>
            </a:r>
            <a:endParaRPr lang="en-GB">
              <a:ea typeface="+mn-lt"/>
              <a:cs typeface="+mn-lt"/>
            </a:endParaRPr>
          </a:p>
          <a:p>
            <a:pPr lvl="1"/>
            <a:r>
              <a:rPr lang="en-GB">
                <a:ea typeface="+mn-lt"/>
                <a:cs typeface="+mn-lt"/>
              </a:rPr>
              <a:t>An irreducible Markov chain with a primitive transition matrix is called as aperiodic chain. </a:t>
            </a:r>
            <a:endParaRPr lang="en-GB">
              <a:cs typeface="Calibri"/>
            </a:endParaRPr>
          </a:p>
          <a:p>
            <a:pPr lvl="1"/>
            <a:r>
              <a:rPr lang="en-GB">
                <a:ea typeface="+mn-lt"/>
                <a:cs typeface="+mn-lt"/>
              </a:rPr>
              <a:t>A state has period k if it returns to that state in multiples of k moves. If k=1, the state is aperiodic.</a:t>
            </a:r>
            <a:endParaRPr lang="en-GB">
              <a:cs typeface="Calibri"/>
            </a:endParaRPr>
          </a:p>
        </p:txBody>
      </p:sp>
    </p:spTree>
    <p:extLst>
      <p:ext uri="{BB962C8B-B14F-4D97-AF65-F5344CB8AC3E}">
        <p14:creationId xmlns:p14="http://schemas.microsoft.com/office/powerpoint/2010/main" val="1011277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58C58F4B-2DD4-FB71-2E11-7BB9DDE2D56C}"/>
              </a:ext>
            </a:extLst>
          </p:cNvPr>
          <p:cNvPicPr>
            <a:picLocks noGrp="1" noChangeAspect="1"/>
          </p:cNvPicPr>
          <p:nvPr>
            <p:ph idx="1"/>
          </p:nvPr>
        </p:nvPicPr>
        <p:blipFill>
          <a:blip r:embed="rId2"/>
          <a:stretch>
            <a:fillRect/>
          </a:stretch>
        </p:blipFill>
        <p:spPr>
          <a:xfrm>
            <a:off x="3368789" y="3614000"/>
            <a:ext cx="6094921" cy="1990185"/>
          </a:xfrm>
        </p:spPr>
      </p:pic>
      <p:pic>
        <p:nvPicPr>
          <p:cNvPr id="6" name="Picture 6">
            <a:extLst>
              <a:ext uri="{FF2B5EF4-FFF2-40B4-BE49-F238E27FC236}">
                <a16:creationId xmlns:a16="http://schemas.microsoft.com/office/drawing/2014/main" id="{28897C0F-DD63-5E40-C8C6-CFBBBAF7DDF7}"/>
              </a:ext>
            </a:extLst>
          </p:cNvPr>
          <p:cNvPicPr>
            <a:picLocks noChangeAspect="1"/>
          </p:cNvPicPr>
          <p:nvPr/>
        </p:nvPicPr>
        <p:blipFill>
          <a:blip r:embed="rId3"/>
          <a:stretch>
            <a:fillRect/>
          </a:stretch>
        </p:blipFill>
        <p:spPr>
          <a:xfrm>
            <a:off x="2666008" y="5693442"/>
            <a:ext cx="7904670" cy="454795"/>
          </a:xfrm>
          <a:prstGeom prst="rect">
            <a:avLst/>
          </a:prstGeom>
        </p:spPr>
      </p:pic>
      <p:sp>
        <p:nvSpPr>
          <p:cNvPr id="2" name="TextBox 1">
            <a:extLst>
              <a:ext uri="{FF2B5EF4-FFF2-40B4-BE49-F238E27FC236}">
                <a16:creationId xmlns:a16="http://schemas.microsoft.com/office/drawing/2014/main" id="{00DB2136-4A46-DD66-7D00-7CCF674695DF}"/>
              </a:ext>
            </a:extLst>
          </p:cNvPr>
          <p:cNvSpPr txBox="1"/>
          <p:nvPr/>
        </p:nvSpPr>
        <p:spPr>
          <a:xfrm>
            <a:off x="5693079" y="3521704"/>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7" name="Picture 7" descr="Text, letter&#10;&#10;Description automatically generated">
            <a:extLst>
              <a:ext uri="{FF2B5EF4-FFF2-40B4-BE49-F238E27FC236}">
                <a16:creationId xmlns:a16="http://schemas.microsoft.com/office/drawing/2014/main" id="{E2ACB69E-879D-19CE-605A-4B226013710F}"/>
              </a:ext>
            </a:extLst>
          </p:cNvPr>
          <p:cNvPicPr>
            <a:picLocks noChangeAspect="1"/>
          </p:cNvPicPr>
          <p:nvPr/>
        </p:nvPicPr>
        <p:blipFill>
          <a:blip r:embed="rId4"/>
          <a:stretch>
            <a:fillRect/>
          </a:stretch>
        </p:blipFill>
        <p:spPr>
          <a:xfrm>
            <a:off x="4678853" y="417429"/>
            <a:ext cx="2276475" cy="1047750"/>
          </a:xfrm>
          <a:prstGeom prst="rect">
            <a:avLst/>
          </a:prstGeom>
        </p:spPr>
      </p:pic>
      <p:sp>
        <p:nvSpPr>
          <p:cNvPr id="8" name="TextBox 7">
            <a:extLst>
              <a:ext uri="{FF2B5EF4-FFF2-40B4-BE49-F238E27FC236}">
                <a16:creationId xmlns:a16="http://schemas.microsoft.com/office/drawing/2014/main" id="{8377245B-A9FC-A9C0-B586-FD5B27DE7EBA}"/>
              </a:ext>
            </a:extLst>
          </p:cNvPr>
          <p:cNvSpPr txBox="1"/>
          <p:nvPr/>
        </p:nvSpPr>
        <p:spPr>
          <a:xfrm>
            <a:off x="4953000" y="1528293"/>
            <a:ext cx="2071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cs typeface="Calibri"/>
              </a:rPr>
              <a:t>Basic Page Rank</a:t>
            </a:r>
          </a:p>
        </p:txBody>
      </p:sp>
      <p:pic>
        <p:nvPicPr>
          <p:cNvPr id="9" name="Picture 9" descr="Text&#10;&#10;Description automatically generated">
            <a:extLst>
              <a:ext uri="{FF2B5EF4-FFF2-40B4-BE49-F238E27FC236}">
                <a16:creationId xmlns:a16="http://schemas.microsoft.com/office/drawing/2014/main" id="{9770965E-9660-7931-ECB8-B2B72E314662}"/>
              </a:ext>
            </a:extLst>
          </p:cNvPr>
          <p:cNvPicPr>
            <a:picLocks noChangeAspect="1"/>
          </p:cNvPicPr>
          <p:nvPr/>
        </p:nvPicPr>
        <p:blipFill>
          <a:blip r:embed="rId5"/>
          <a:stretch>
            <a:fillRect/>
          </a:stretch>
        </p:blipFill>
        <p:spPr>
          <a:xfrm>
            <a:off x="5335945" y="2213154"/>
            <a:ext cx="962025" cy="628650"/>
          </a:xfrm>
          <a:prstGeom prst="rect">
            <a:avLst/>
          </a:prstGeom>
        </p:spPr>
      </p:pic>
      <p:sp>
        <p:nvSpPr>
          <p:cNvPr id="10" name="TextBox 9">
            <a:extLst>
              <a:ext uri="{FF2B5EF4-FFF2-40B4-BE49-F238E27FC236}">
                <a16:creationId xmlns:a16="http://schemas.microsoft.com/office/drawing/2014/main" id="{2B7E09A8-1940-B6E4-B96F-D37CB4E4D264}"/>
              </a:ext>
            </a:extLst>
          </p:cNvPr>
          <p:cNvSpPr txBox="1"/>
          <p:nvPr/>
        </p:nvSpPr>
        <p:spPr>
          <a:xfrm>
            <a:off x="5371563" y="2998631"/>
            <a:ext cx="2071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cs typeface="Calibri"/>
              </a:rPr>
              <a:t>Initial Value</a:t>
            </a:r>
          </a:p>
        </p:txBody>
      </p:sp>
    </p:spTree>
    <p:extLst>
      <p:ext uri="{BB962C8B-B14F-4D97-AF65-F5344CB8AC3E}">
        <p14:creationId xmlns:p14="http://schemas.microsoft.com/office/powerpoint/2010/main" val="28855910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52</Slides>
  <Notes>3</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Mathematics for Intelligent Systems - 5</vt:lpstr>
      <vt:lpstr>TEAM 7</vt:lpstr>
      <vt:lpstr>Page - Rank Algorithm</vt:lpstr>
      <vt:lpstr>Web Graph</vt:lpstr>
      <vt:lpstr>Page Rank</vt:lpstr>
      <vt:lpstr>Example</vt:lpstr>
      <vt:lpstr>Use of Markov Chain in Page Rank</vt:lpstr>
      <vt:lpstr>Use of Markov Chain in Page Rank</vt:lpstr>
      <vt:lpstr>PowerPoint Presentation</vt:lpstr>
      <vt:lpstr>Matrix Notation</vt:lpstr>
      <vt:lpstr>Transition matrix</vt:lpstr>
      <vt:lpstr>Example</vt:lpstr>
      <vt:lpstr>PowerPoint Presentation</vt:lpstr>
      <vt:lpstr>Dangling node</vt:lpstr>
      <vt:lpstr>Implementation and codes</vt:lpstr>
      <vt:lpstr>Graphs used</vt:lpstr>
      <vt:lpstr>Karate Club Graph</vt:lpstr>
      <vt:lpstr>Davis Southern Women Graph</vt:lpstr>
      <vt:lpstr>Florentine Families Graph</vt:lpstr>
      <vt:lpstr>Contents</vt:lpstr>
      <vt:lpstr>Handling Dangling Nodes</vt:lpstr>
      <vt:lpstr>Using Teleportation</vt:lpstr>
      <vt:lpstr>Results</vt:lpstr>
      <vt:lpstr>Using personalisation vector</vt:lpstr>
      <vt:lpstr>Results</vt:lpstr>
      <vt:lpstr>Using Dangling Node Transition</vt:lpstr>
      <vt:lpstr>Results</vt:lpstr>
      <vt:lpstr>Using Dangling Node mass Redistribution</vt:lpstr>
      <vt:lpstr>Results</vt:lpstr>
      <vt:lpstr>Handling Convergence Issues</vt:lpstr>
      <vt:lpstr>What is Convergence?</vt:lpstr>
      <vt:lpstr>Using Damping Factor</vt:lpstr>
      <vt:lpstr>Equation</vt:lpstr>
      <vt:lpstr>Results</vt:lpstr>
      <vt:lpstr>Increasing number of Iterations</vt:lpstr>
      <vt:lpstr>Results</vt:lpstr>
      <vt:lpstr>Using a Stopping Criterion</vt:lpstr>
      <vt:lpstr>Using a Stopping Criterion</vt:lpstr>
      <vt:lpstr>Results</vt:lpstr>
      <vt:lpstr>Dealing with Disconnected Components</vt:lpstr>
      <vt:lpstr>PowerPoint Presentation</vt:lpstr>
      <vt:lpstr>Example</vt:lpstr>
      <vt:lpstr>Result</vt:lpstr>
      <vt:lpstr>Handling Teleportation or Random jumps</vt:lpstr>
      <vt:lpstr>PowerPoint Presentation</vt:lpstr>
      <vt:lpstr>Results</vt:lpstr>
      <vt:lpstr>Results</vt:lpstr>
      <vt:lpstr>Page-Rank importance Graphs:</vt:lpstr>
      <vt:lpstr>Karate Club Graph</vt:lpstr>
      <vt:lpstr>Davis Southern Women Graph</vt:lpstr>
      <vt:lpstr>Florentine Families Graph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2023-01-16T04:55:07Z</dcterms:created>
  <dcterms:modified xsi:type="dcterms:W3CDTF">2023-02-06T07:58:09Z</dcterms:modified>
</cp:coreProperties>
</file>